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75" r:id="rId2"/>
    <p:sldId id="472" r:id="rId3"/>
    <p:sldId id="462" r:id="rId4"/>
    <p:sldId id="491" r:id="rId5"/>
    <p:sldId id="463" r:id="rId6"/>
    <p:sldId id="459" r:id="rId7"/>
    <p:sldId id="489" r:id="rId8"/>
    <p:sldId id="448" r:id="rId9"/>
    <p:sldId id="278" r:id="rId10"/>
    <p:sldId id="464" r:id="rId11"/>
    <p:sldId id="461" r:id="rId12"/>
    <p:sldId id="438" r:id="rId13"/>
    <p:sldId id="493" r:id="rId14"/>
    <p:sldId id="497" r:id="rId15"/>
    <p:sldId id="468" r:id="rId16"/>
    <p:sldId id="485" r:id="rId17"/>
    <p:sldId id="488" r:id="rId18"/>
    <p:sldId id="486" r:id="rId19"/>
    <p:sldId id="456" r:id="rId20"/>
    <p:sldId id="495" r:id="rId21"/>
    <p:sldId id="494" r:id="rId22"/>
    <p:sldId id="496" r:id="rId23"/>
    <p:sldId id="492" r:id="rId24"/>
    <p:sldId id="482" r:id="rId25"/>
    <p:sldId id="467" r:id="rId26"/>
    <p:sldId id="475" r:id="rId27"/>
    <p:sldId id="476" r:id="rId28"/>
    <p:sldId id="477" r:id="rId29"/>
    <p:sldId id="480" r:id="rId30"/>
    <p:sldId id="478" r:id="rId31"/>
    <p:sldId id="481" r:id="rId32"/>
    <p:sldId id="479" r:id="rId33"/>
    <p:sldId id="437" r:id="rId34"/>
    <p:sldId id="469" r:id="rId35"/>
    <p:sldId id="470" r:id="rId36"/>
    <p:sldId id="473" r:id="rId37"/>
    <p:sldId id="471" r:id="rId38"/>
    <p:sldId id="484" r:id="rId39"/>
    <p:sldId id="487" r:id="rId40"/>
    <p:sldId id="445" r:id="rId41"/>
    <p:sldId id="457" r:id="rId42"/>
    <p:sldId id="453" r:id="rId43"/>
    <p:sldId id="466" r:id="rId44"/>
    <p:sldId id="259" r:id="rId45"/>
    <p:sldId id="458" r:id="rId46"/>
    <p:sldId id="455" r:id="rId47"/>
    <p:sldId id="49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2"/>
    <a:srgbClr val="CA5C0E"/>
    <a:srgbClr val="009EC0"/>
    <a:srgbClr val="01B902"/>
    <a:srgbClr val="06C200"/>
    <a:srgbClr val="01FF3B"/>
    <a:srgbClr val="238BF3"/>
    <a:srgbClr val="0867BC"/>
    <a:srgbClr val="870000"/>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1"/>
    <p:restoredTop sz="94626"/>
  </p:normalViewPr>
  <p:slideViewPr>
    <p:cSldViewPr>
      <p:cViewPr varScale="1">
        <p:scale>
          <a:sx n="116" d="100"/>
          <a:sy n="116" d="100"/>
        </p:scale>
        <p:origin x="1992"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title>
      <c:overlay val="0"/>
    </c:title>
    <c:autoTitleDeleted val="0"/>
    <c:plotArea>
      <c:layout/>
      <c:barChart>
        <c:barDir val="col"/>
        <c:grouping val="clustered"/>
        <c:varyColors val="0"/>
        <c:ser>
          <c:idx val="0"/>
          <c:order val="0"/>
          <c:tx>
            <c:strRef>
              <c:f>Sheet1!$B$1</c:f>
              <c:strCache>
                <c:ptCount val="1"/>
                <c:pt idx="0">
                  <c:v>Count</c:v>
                </c:pt>
              </c:strCache>
            </c:strRef>
          </c:tx>
          <c:spPr>
            <a:solidFill>
              <a:srgbClr val="009EC0"/>
            </a:solidFill>
            <a:ln w="25400">
              <a:noFill/>
            </a:ln>
          </c:spPr>
          <c:invertIfNegative val="0"/>
          <c:dLbls>
            <c:spPr>
              <a:noFill/>
              <a:ln>
                <a:noFill/>
              </a:ln>
              <a:effectLst/>
            </c:spPr>
            <c:txPr>
              <a:bodyPr/>
              <a:lstStyle/>
              <a:p>
                <a:pPr>
                  <a:defRPr b="1">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Mark</c:v>
                </c:pt>
                <c:pt idx="1">
                  <c:v>Matthew</c:v>
                </c:pt>
                <c:pt idx="2">
                  <c:v>Luke</c:v>
                </c:pt>
              </c:strCache>
            </c:strRef>
          </c:cat>
          <c:val>
            <c:numRef>
              <c:f>Sheet1!$B$2:$B$4</c:f>
              <c:numCache>
                <c:formatCode>General</c:formatCode>
                <c:ptCount val="3"/>
                <c:pt idx="0">
                  <c:v>18</c:v>
                </c:pt>
                <c:pt idx="1">
                  <c:v>12</c:v>
                </c:pt>
                <c:pt idx="2">
                  <c:v>8</c:v>
                </c:pt>
              </c:numCache>
            </c:numRef>
          </c:val>
          <c:extLst>
            <c:ext xmlns:c16="http://schemas.microsoft.com/office/drawing/2014/chart" uri="{C3380CC4-5D6E-409C-BE32-E72D297353CC}">
              <c16:uniqueId val="{00000000-56D6-774A-AEC1-01E5BF60A988}"/>
            </c:ext>
          </c:extLst>
        </c:ser>
        <c:dLbls>
          <c:showLegendKey val="0"/>
          <c:showVal val="0"/>
          <c:showCatName val="0"/>
          <c:showSerName val="0"/>
          <c:showPercent val="0"/>
          <c:showBubbleSize val="0"/>
        </c:dLbls>
        <c:gapWidth val="150"/>
        <c:axId val="790563136"/>
        <c:axId val="768197296"/>
      </c:barChart>
      <c:catAx>
        <c:axId val="790563136"/>
        <c:scaling>
          <c:orientation val="minMax"/>
        </c:scaling>
        <c:delete val="0"/>
        <c:axPos val="b"/>
        <c:numFmt formatCode="General" sourceLinked="0"/>
        <c:majorTickMark val="out"/>
        <c:minorTickMark val="none"/>
        <c:tickLblPos val="nextTo"/>
        <c:spPr>
          <a:ln>
            <a:solidFill>
              <a:prstClr val="black">
                <a:lumMod val="65000"/>
                <a:lumOff val="35000"/>
                <a:alpha val="50000"/>
              </a:prstClr>
            </a:solidFill>
          </a:ln>
        </c:spPr>
        <c:txPr>
          <a:bodyPr/>
          <a:lstStyle/>
          <a:p>
            <a:pPr>
              <a:defRPr baseline="0">
                <a:solidFill>
                  <a:schemeClr val="bg1"/>
                </a:solidFill>
              </a:defRPr>
            </a:pPr>
            <a:endParaRPr lang="en-US"/>
          </a:p>
        </c:txPr>
        <c:crossAx val="768197296"/>
        <c:crosses val="autoZero"/>
        <c:auto val="1"/>
        <c:lblAlgn val="ctr"/>
        <c:lblOffset val="100"/>
        <c:noMultiLvlLbl val="0"/>
      </c:catAx>
      <c:valAx>
        <c:axId val="768197296"/>
        <c:scaling>
          <c:orientation val="minMax"/>
        </c:scaling>
        <c:delete val="1"/>
        <c:axPos val="l"/>
        <c:majorGridlines>
          <c:spPr>
            <a:ln>
              <a:solidFill>
                <a:prstClr val="black">
                  <a:lumMod val="65000"/>
                  <a:lumOff val="35000"/>
                  <a:alpha val="40000"/>
                </a:prstClr>
              </a:solidFill>
            </a:ln>
          </c:spPr>
        </c:majorGridlines>
        <c:numFmt formatCode="General" sourceLinked="1"/>
        <c:majorTickMark val="out"/>
        <c:minorTickMark val="none"/>
        <c:tickLblPos val="none"/>
        <c:crossAx val="79056313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4/21/21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a:t>
            </a:fld>
            <a:endParaRPr lang="en-US"/>
          </a:p>
        </p:txBody>
      </p:sp>
    </p:spTree>
    <p:extLst>
      <p:ext uri="{BB962C8B-B14F-4D97-AF65-F5344CB8AC3E}">
        <p14:creationId xmlns:p14="http://schemas.microsoft.com/office/powerpoint/2010/main" val="252440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3</a:t>
            </a:fld>
            <a:endParaRPr lang="en-US"/>
          </a:p>
        </p:txBody>
      </p:sp>
    </p:spTree>
    <p:extLst>
      <p:ext uri="{BB962C8B-B14F-4D97-AF65-F5344CB8AC3E}">
        <p14:creationId xmlns:p14="http://schemas.microsoft.com/office/powerpoint/2010/main" val="1719854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8</a:t>
            </a:fld>
            <a:endParaRPr lang="en-US"/>
          </a:p>
        </p:txBody>
      </p:sp>
    </p:spTree>
    <p:extLst>
      <p:ext uri="{BB962C8B-B14F-4D97-AF65-F5344CB8AC3E}">
        <p14:creationId xmlns:p14="http://schemas.microsoft.com/office/powerpoint/2010/main" val="319300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46</a:t>
            </a:fld>
            <a:endParaRPr lang="en-US"/>
          </a:p>
        </p:txBody>
      </p:sp>
    </p:spTree>
    <p:extLst>
      <p:ext uri="{BB962C8B-B14F-4D97-AF65-F5344CB8AC3E}">
        <p14:creationId xmlns:p14="http://schemas.microsoft.com/office/powerpoint/2010/main" val="2145522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1E1A05-B3B6-6F43-8051-B5A825C5C2A3}" type="slidenum">
              <a:rPr lang="en-US" smtClean="0"/>
              <a:t>47</a:t>
            </a:fld>
            <a:endParaRPr lang="en-US"/>
          </a:p>
        </p:txBody>
      </p:sp>
    </p:spTree>
    <p:extLst>
      <p:ext uri="{BB962C8B-B14F-4D97-AF65-F5344CB8AC3E}">
        <p14:creationId xmlns:p14="http://schemas.microsoft.com/office/powerpoint/2010/main" val="135974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4/21/21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66546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7" y="0"/>
            <a:ext cx="9144000" cy="8382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0" y="1371600"/>
            <a:ext cx="91440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
        <p:nvSpPr>
          <p:cNvPr id="9" name="Text Placeholder 8"/>
          <p:cNvSpPr>
            <a:spLocks noGrp="1"/>
          </p:cNvSpPr>
          <p:nvPr>
            <p:ph type="body" sz="quarter" idx="13" hasCustomPrompt="1"/>
          </p:nvPr>
        </p:nvSpPr>
        <p:spPr>
          <a:xfrm>
            <a:off x="0" y="838200"/>
            <a:ext cx="9144000" cy="533400"/>
          </a:xfrm>
        </p:spPr>
        <p:txBody>
          <a:bodyPr>
            <a:normAutofit/>
          </a:bodyPr>
          <a:lstStyle>
            <a:lvl1pPr marL="0" indent="0">
              <a:buNone/>
              <a:defRPr sz="2400" b="1">
                <a:solidFill>
                  <a:srgbClr val="7F7F7F"/>
                </a:solidFill>
              </a:defRPr>
            </a:lvl1pPr>
          </a:lstStyle>
          <a:p>
            <a:pPr lvl="0"/>
            <a:r>
              <a:rPr lang="en-US" dirty="0"/>
              <a:t>Click to edit sub-title</a:t>
            </a:r>
          </a:p>
        </p:txBody>
      </p:sp>
    </p:spTree>
    <p:extLst>
      <p:ext uri="{BB962C8B-B14F-4D97-AF65-F5344CB8AC3E}">
        <p14:creationId xmlns:p14="http://schemas.microsoft.com/office/powerpoint/2010/main" val="362994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4/21/21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4/21/21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4/21/21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4/21/21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4/21/21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4/21/21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4/21/21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130425"/>
            <a:ext cx="6096000" cy="917575"/>
          </a:xfrm>
          <a:solidFill>
            <a:schemeClr val="bg1"/>
          </a:solidFill>
        </p:spPr>
        <p:txBody>
          <a:bodyPr/>
          <a:lstStyle/>
          <a:p>
            <a:pPr algn="l"/>
            <a:r>
              <a:rPr lang="en-US" dirty="0"/>
              <a:t>APOLOGETICS</a:t>
            </a:r>
          </a:p>
        </p:txBody>
      </p:sp>
      <p:sp>
        <p:nvSpPr>
          <p:cNvPr id="3" name="Subtitle 2"/>
          <p:cNvSpPr>
            <a:spLocks noGrp="1"/>
          </p:cNvSpPr>
          <p:nvPr>
            <p:ph type="subTitle" idx="1"/>
          </p:nvPr>
        </p:nvSpPr>
        <p:spPr>
          <a:xfrm>
            <a:off x="3045372" y="3276599"/>
            <a:ext cx="6096000" cy="685801"/>
          </a:xfrm>
          <a:solidFill>
            <a:schemeClr val="bg1"/>
          </a:solidFill>
        </p:spPr>
        <p:txBody>
          <a:bodyPr tIns="0" bIns="0" anchor="ctr">
            <a:normAutofit/>
          </a:bodyPr>
          <a:lstStyle/>
          <a:p>
            <a:pPr algn="l"/>
            <a:r>
              <a:rPr lang="en-US" sz="4000" dirty="0"/>
              <a:t>IN ONE LESSON</a:t>
            </a:r>
          </a:p>
        </p:txBody>
      </p:sp>
      <p:grpSp>
        <p:nvGrpSpPr>
          <p:cNvPr id="5" name="Group 4">
            <a:extLst>
              <a:ext uri="{FF2B5EF4-FFF2-40B4-BE49-F238E27FC236}">
                <a16:creationId xmlns:a16="http://schemas.microsoft.com/office/drawing/2014/main" id="{43F22169-13AA-8440-B3C8-72C2711974BC}"/>
              </a:ext>
            </a:extLst>
          </p:cNvPr>
          <p:cNvGrpSpPr/>
          <p:nvPr/>
        </p:nvGrpSpPr>
        <p:grpSpPr>
          <a:xfrm>
            <a:off x="3276600" y="4038600"/>
            <a:ext cx="1169350" cy="846286"/>
            <a:chOff x="3214537" y="3877969"/>
            <a:chExt cx="1169350" cy="846286"/>
          </a:xfrm>
        </p:grpSpPr>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ubtitle 2">
            <a:extLst>
              <a:ext uri="{FF2B5EF4-FFF2-40B4-BE49-F238E27FC236}">
                <a16:creationId xmlns:a16="http://schemas.microsoft.com/office/drawing/2014/main" id="{89C892F9-E90B-8443-8DA3-A0A4CBA13206}"/>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12" name="Subtitle 2">
            <a:extLst>
              <a:ext uri="{FF2B5EF4-FFF2-40B4-BE49-F238E27FC236}">
                <a16:creationId xmlns:a16="http://schemas.microsoft.com/office/drawing/2014/main" id="{83BC5CCA-5BCD-AF42-8147-9BA35715C0FE}"/>
              </a:ext>
            </a:extLst>
          </p:cNvPr>
          <p:cNvSpPr txBox="1">
            <a:spLocks/>
          </p:cNvSpPr>
          <p:nvPr/>
        </p:nvSpPr>
        <p:spPr>
          <a:xfrm>
            <a:off x="3045371" y="5269758"/>
            <a:ext cx="6067097" cy="1131041"/>
          </a:xfrm>
          <a:prstGeom prst="rect">
            <a:avLst/>
          </a:prstGeom>
          <a:noFill/>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3700" b="1" dirty="0"/>
              <a:t>Lesson 5</a:t>
            </a:r>
            <a:br>
              <a:rPr lang="en-US" sz="7700" dirty="0"/>
            </a:br>
            <a:endParaRPr lang="en-US" sz="500" dirty="0"/>
          </a:p>
          <a:p>
            <a:pPr algn="l"/>
            <a:r>
              <a:rPr lang="en-US" dirty="0"/>
              <a:t>Is the New Testament from Eyewitnesses?</a:t>
            </a:r>
            <a:endParaRPr lang="en-US" sz="3700" dirty="0"/>
          </a:p>
        </p:txBody>
      </p:sp>
    </p:spTree>
    <p:extLst>
      <p:ext uri="{BB962C8B-B14F-4D97-AF65-F5344CB8AC3E}">
        <p14:creationId xmlns:p14="http://schemas.microsoft.com/office/powerpoint/2010/main" val="334283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16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D0AD62-610F-2343-9B0E-52F648458EA8}"/>
              </a:ext>
            </a:extLst>
          </p:cNvPr>
          <p:cNvGrpSpPr/>
          <p:nvPr/>
        </p:nvGrpSpPr>
        <p:grpSpPr>
          <a:xfrm>
            <a:off x="209549" y="1669464"/>
            <a:ext cx="8724901" cy="954107"/>
            <a:chOff x="304800" y="4648200"/>
            <a:chExt cx="8724901" cy="954107"/>
          </a:xfrm>
        </p:grpSpPr>
        <p:sp>
          <p:nvSpPr>
            <p:cNvPr id="2" name="TextBox 1">
              <a:extLst>
                <a:ext uri="{FF2B5EF4-FFF2-40B4-BE49-F238E27FC236}">
                  <a16:creationId xmlns:a16="http://schemas.microsoft.com/office/drawing/2014/main" id="{65E69FF4-5D6C-1F4A-BC1D-8328E1004154}"/>
                </a:ext>
              </a:extLst>
            </p:cNvPr>
            <p:cNvSpPr txBox="1"/>
            <p:nvPr/>
          </p:nvSpPr>
          <p:spPr>
            <a:xfrm>
              <a:off x="304800" y="4648200"/>
              <a:ext cx="1147943" cy="523220"/>
            </a:xfrm>
            <a:prstGeom prst="rect">
              <a:avLst/>
            </a:prstGeom>
            <a:noFill/>
          </p:spPr>
          <p:txBody>
            <a:bodyPr wrap="none" rtlCol="0">
              <a:spAutoFit/>
            </a:bodyPr>
            <a:lstStyle/>
            <a:p>
              <a:r>
                <a:rPr lang="en-US" sz="2800" dirty="0">
                  <a:solidFill>
                    <a:srgbClr val="009EC0"/>
                  </a:solidFill>
                </a:rPr>
                <a:t>What?</a:t>
              </a:r>
            </a:p>
          </p:txBody>
        </p:sp>
        <p:sp>
          <p:nvSpPr>
            <p:cNvPr id="3" name="TextBox 2">
              <a:extLst>
                <a:ext uri="{FF2B5EF4-FFF2-40B4-BE49-F238E27FC236}">
                  <a16:creationId xmlns:a16="http://schemas.microsoft.com/office/drawing/2014/main" id="{E796A5EC-87C6-D048-8010-771FD1CA8E24}"/>
                </a:ext>
              </a:extLst>
            </p:cNvPr>
            <p:cNvSpPr txBox="1"/>
            <p:nvPr/>
          </p:nvSpPr>
          <p:spPr>
            <a:xfrm>
              <a:off x="1600201" y="4648200"/>
              <a:ext cx="7429500" cy="954107"/>
            </a:xfrm>
            <a:prstGeom prst="rect">
              <a:avLst/>
            </a:prstGeom>
            <a:noFill/>
          </p:spPr>
          <p:txBody>
            <a:bodyPr wrap="square" rtlCol="0">
              <a:spAutoFit/>
            </a:bodyPr>
            <a:lstStyle/>
            <a:p>
              <a:r>
                <a:rPr lang="en-US" sz="2800" dirty="0"/>
                <a:t>Show that the Gospel accounts come from eyewitness testimony</a:t>
              </a:r>
            </a:p>
          </p:txBody>
        </p:sp>
      </p:grpSp>
      <p:grpSp>
        <p:nvGrpSpPr>
          <p:cNvPr id="6" name="Group 5">
            <a:extLst>
              <a:ext uri="{FF2B5EF4-FFF2-40B4-BE49-F238E27FC236}">
                <a16:creationId xmlns:a16="http://schemas.microsoft.com/office/drawing/2014/main" id="{16DEED69-411E-5C47-8C2F-1FA7F3AC4BAB}"/>
              </a:ext>
            </a:extLst>
          </p:cNvPr>
          <p:cNvGrpSpPr/>
          <p:nvPr/>
        </p:nvGrpSpPr>
        <p:grpSpPr>
          <a:xfrm>
            <a:off x="209549" y="2860491"/>
            <a:ext cx="8724901" cy="954107"/>
            <a:chOff x="304800" y="4648200"/>
            <a:chExt cx="8724901" cy="954107"/>
          </a:xfrm>
        </p:grpSpPr>
        <p:sp>
          <p:nvSpPr>
            <p:cNvPr id="7" name="TextBox 6">
              <a:extLst>
                <a:ext uri="{FF2B5EF4-FFF2-40B4-BE49-F238E27FC236}">
                  <a16:creationId xmlns:a16="http://schemas.microsoft.com/office/drawing/2014/main" id="{0BE67C1E-EE53-F64B-A1C4-C71C7BD5283F}"/>
                </a:ext>
              </a:extLst>
            </p:cNvPr>
            <p:cNvSpPr txBox="1"/>
            <p:nvPr/>
          </p:nvSpPr>
          <p:spPr>
            <a:xfrm>
              <a:off x="304800" y="4648200"/>
              <a:ext cx="1014765" cy="523220"/>
            </a:xfrm>
            <a:prstGeom prst="rect">
              <a:avLst/>
            </a:prstGeom>
            <a:noFill/>
          </p:spPr>
          <p:txBody>
            <a:bodyPr wrap="none" rtlCol="0">
              <a:spAutoFit/>
            </a:bodyPr>
            <a:lstStyle/>
            <a:p>
              <a:r>
                <a:rPr lang="en-US" sz="2800" dirty="0">
                  <a:solidFill>
                    <a:srgbClr val="009EC0"/>
                  </a:solidFill>
                </a:rPr>
                <a:t>Why?</a:t>
              </a:r>
            </a:p>
          </p:txBody>
        </p:sp>
        <p:sp>
          <p:nvSpPr>
            <p:cNvPr id="8" name="TextBox 7">
              <a:extLst>
                <a:ext uri="{FF2B5EF4-FFF2-40B4-BE49-F238E27FC236}">
                  <a16:creationId xmlns:a16="http://schemas.microsoft.com/office/drawing/2014/main" id="{44657A2D-A10C-1745-AFDB-1C0FC5EA2AAD}"/>
                </a:ext>
              </a:extLst>
            </p:cNvPr>
            <p:cNvSpPr txBox="1"/>
            <p:nvPr/>
          </p:nvSpPr>
          <p:spPr>
            <a:xfrm>
              <a:off x="1600201" y="4648200"/>
              <a:ext cx="7429500" cy="954107"/>
            </a:xfrm>
            <a:prstGeom prst="rect">
              <a:avLst/>
            </a:prstGeom>
            <a:noFill/>
          </p:spPr>
          <p:txBody>
            <a:bodyPr wrap="square" rtlCol="0">
              <a:spAutoFit/>
            </a:bodyPr>
            <a:lstStyle/>
            <a:p>
              <a:r>
                <a:rPr lang="en-US" sz="2800" dirty="0"/>
                <a:t>So that we can show that the Gospels did not form via legendary development</a:t>
              </a:r>
            </a:p>
          </p:txBody>
        </p:sp>
      </p:grpSp>
      <p:grpSp>
        <p:nvGrpSpPr>
          <p:cNvPr id="9" name="Group 8">
            <a:extLst>
              <a:ext uri="{FF2B5EF4-FFF2-40B4-BE49-F238E27FC236}">
                <a16:creationId xmlns:a16="http://schemas.microsoft.com/office/drawing/2014/main" id="{493A2E7B-FE2C-7045-B882-6D1EC3306C1D}"/>
              </a:ext>
            </a:extLst>
          </p:cNvPr>
          <p:cNvGrpSpPr/>
          <p:nvPr/>
        </p:nvGrpSpPr>
        <p:grpSpPr>
          <a:xfrm>
            <a:off x="184149" y="4051518"/>
            <a:ext cx="8724901" cy="2246769"/>
            <a:chOff x="304800" y="4648200"/>
            <a:chExt cx="8724901" cy="2246769"/>
          </a:xfrm>
        </p:grpSpPr>
        <p:sp>
          <p:nvSpPr>
            <p:cNvPr id="10" name="TextBox 9">
              <a:extLst>
                <a:ext uri="{FF2B5EF4-FFF2-40B4-BE49-F238E27FC236}">
                  <a16:creationId xmlns:a16="http://schemas.microsoft.com/office/drawing/2014/main" id="{DCC9CB31-E9E8-7549-8460-8E8840BD1585}"/>
                </a:ext>
              </a:extLst>
            </p:cNvPr>
            <p:cNvSpPr txBox="1"/>
            <p:nvPr/>
          </p:nvSpPr>
          <p:spPr>
            <a:xfrm>
              <a:off x="304800" y="4648200"/>
              <a:ext cx="1020023" cy="523220"/>
            </a:xfrm>
            <a:prstGeom prst="rect">
              <a:avLst/>
            </a:prstGeom>
            <a:noFill/>
          </p:spPr>
          <p:txBody>
            <a:bodyPr wrap="none" rtlCol="0">
              <a:spAutoFit/>
            </a:bodyPr>
            <a:lstStyle/>
            <a:p>
              <a:r>
                <a:rPr lang="en-US" sz="2800" dirty="0">
                  <a:solidFill>
                    <a:srgbClr val="009EC0"/>
                  </a:solidFill>
                </a:rPr>
                <a:t>How?</a:t>
              </a:r>
            </a:p>
          </p:txBody>
        </p:sp>
        <p:sp>
          <p:nvSpPr>
            <p:cNvPr id="11" name="TextBox 10">
              <a:extLst>
                <a:ext uri="{FF2B5EF4-FFF2-40B4-BE49-F238E27FC236}">
                  <a16:creationId xmlns:a16="http://schemas.microsoft.com/office/drawing/2014/main" id="{4729ADED-FFF5-454C-BE17-6323C474D829}"/>
                </a:ext>
              </a:extLst>
            </p:cNvPr>
            <p:cNvSpPr txBox="1"/>
            <p:nvPr/>
          </p:nvSpPr>
          <p:spPr>
            <a:xfrm>
              <a:off x="1600201" y="4648200"/>
              <a:ext cx="7429500" cy="2246769"/>
            </a:xfrm>
            <a:prstGeom prst="rect">
              <a:avLst/>
            </a:prstGeom>
            <a:noFill/>
          </p:spPr>
          <p:txBody>
            <a:bodyPr wrap="square" rtlCol="0">
              <a:spAutoFit/>
            </a:bodyPr>
            <a:lstStyle/>
            <a:p>
              <a:r>
                <a:rPr lang="en-US" sz="2800" dirty="0"/>
                <a:t>By showing that:</a:t>
              </a:r>
            </a:p>
            <a:p>
              <a:pPr marL="457200" indent="-457200">
                <a:buFont typeface="+mj-lt"/>
                <a:buAutoNum type="arabicPeriod"/>
              </a:pPr>
              <a:r>
                <a:rPr lang="en-US" sz="2800" dirty="0"/>
                <a:t>Gospels are ancient biographies which </a:t>
              </a:r>
              <a:r>
                <a:rPr lang="en-US" sz="2800" b="1" dirty="0">
                  <a:highlight>
                    <a:srgbClr val="C00002"/>
                  </a:highlight>
                </a:rPr>
                <a:t>expected</a:t>
              </a:r>
              <a:r>
                <a:rPr lang="en-US" sz="2800" dirty="0"/>
                <a:t> living eyewitnesses</a:t>
              </a:r>
            </a:p>
            <a:p>
              <a:pPr marL="457200" indent="-457200">
                <a:buFont typeface="+mj-lt"/>
                <a:buAutoNum type="arabicPeriod"/>
              </a:pPr>
              <a:r>
                <a:rPr lang="en-US" sz="2800" dirty="0"/>
                <a:t>The New Testament &amp; early church </a:t>
              </a:r>
              <a:r>
                <a:rPr lang="en-US" sz="2800" b="1" dirty="0">
                  <a:highlight>
                    <a:srgbClr val="C00002"/>
                  </a:highlight>
                </a:rPr>
                <a:t>valued and named</a:t>
              </a:r>
              <a:r>
                <a:rPr lang="en-US" sz="2800" dirty="0"/>
                <a:t> living eyewitness sources</a:t>
              </a:r>
            </a:p>
          </p:txBody>
        </p:sp>
      </p:grpSp>
      <p:cxnSp>
        <p:nvCxnSpPr>
          <p:cNvPr id="13" name="Straight Connector 12">
            <a:extLst>
              <a:ext uri="{FF2B5EF4-FFF2-40B4-BE49-F238E27FC236}">
                <a16:creationId xmlns:a16="http://schemas.microsoft.com/office/drawing/2014/main" id="{09B462F9-C753-8044-8DE2-965ABC154D9C}"/>
              </a:ext>
            </a:extLst>
          </p:cNvPr>
          <p:cNvCxnSpPr>
            <a:cxnSpLocks/>
          </p:cNvCxnSpPr>
          <p:nvPr/>
        </p:nvCxnSpPr>
        <p:spPr>
          <a:xfrm>
            <a:off x="1373874" y="1669464"/>
            <a:ext cx="0" cy="4197936"/>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3D1156-26DE-A44F-B5F8-AACFA794E957}"/>
              </a:ext>
            </a:extLst>
          </p:cNvPr>
          <p:cNvSpPr txBox="1"/>
          <p:nvPr/>
        </p:nvSpPr>
        <p:spPr>
          <a:xfrm>
            <a:off x="209549" y="708674"/>
            <a:ext cx="8934451" cy="769441"/>
          </a:xfrm>
          <a:prstGeom prst="rect">
            <a:avLst/>
          </a:prstGeom>
          <a:noFill/>
        </p:spPr>
        <p:txBody>
          <a:bodyPr wrap="square" rtlCol="0">
            <a:spAutoFit/>
          </a:bodyPr>
          <a:lstStyle/>
          <a:p>
            <a:r>
              <a:rPr lang="en-US" sz="4400" b="1" dirty="0"/>
              <a:t>IDEA IN BRIEF</a:t>
            </a:r>
          </a:p>
        </p:txBody>
      </p:sp>
    </p:spTree>
    <p:extLst>
      <p:ext uri="{BB962C8B-B14F-4D97-AF65-F5344CB8AC3E}">
        <p14:creationId xmlns:p14="http://schemas.microsoft.com/office/powerpoint/2010/main" val="20314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Read the requirements for the 12 Apostles</a:t>
            </a:r>
          </a:p>
        </p:txBody>
      </p:sp>
      <p:sp>
        <p:nvSpPr>
          <p:cNvPr id="3" name="Text Placeholder 2"/>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2094317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sz="3000" dirty="0"/>
              <a:t>“ Therefore it is necessary to choose one of the men who have accompanied us the whole time the Lord Jesus went in and out among us, beginning from John’s baptism until the day Jesus was taken up from us. For one of these must become a witness with us of His resurrection.” So they proposed two men: Joseph called Barsabbas (also known as Justus) and Matthias. ”</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Acts 1:21-23</a:t>
            </a:r>
            <a:endParaRPr lang="en-US" sz="4400" b="0" i="1" dirty="0">
              <a:solidFill>
                <a:srgbClr val="009EC0"/>
              </a:solidFill>
            </a:endParaRPr>
          </a:p>
        </p:txBody>
      </p:sp>
    </p:spTree>
    <p:extLst>
      <p:ext uri="{BB962C8B-B14F-4D97-AF65-F5344CB8AC3E}">
        <p14:creationId xmlns:p14="http://schemas.microsoft.com/office/powerpoint/2010/main" val="2739699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sz="3000" dirty="0"/>
              <a:t>“And they prayed, “Lord, You know everyone’s heart. Show us which of these two You have chosen to take over this ministry and apostleship, which Judas abandoned to go to his rightful place.” Then they cast lots, and the lot fell to Matthias; so he was added to the eleven apostles.”</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Acts 1:24-26</a:t>
            </a:r>
            <a:endParaRPr lang="en-US" sz="4400" b="0" i="1" dirty="0">
              <a:solidFill>
                <a:srgbClr val="009EC0"/>
              </a:solidFill>
            </a:endParaRPr>
          </a:p>
        </p:txBody>
      </p:sp>
    </p:spTree>
    <p:extLst>
      <p:ext uri="{BB962C8B-B14F-4D97-AF65-F5344CB8AC3E}">
        <p14:creationId xmlns:p14="http://schemas.microsoft.com/office/powerpoint/2010/main" val="937975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a:t>
            </a:r>
            <a:r>
              <a:rPr lang="en-US" sz="3200" b="1" dirty="0">
                <a:highlight>
                  <a:srgbClr val="C00002"/>
                </a:highlight>
              </a:rPr>
              <a:t>the events had hardly passed out of sight</a:t>
            </a:r>
            <a:r>
              <a:rPr lang="en-US" sz="3200" dirty="0"/>
              <a:t>, conscious as I was that I had preserved the true story”</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The Life of Flavius Josephus, 361</a:t>
            </a:r>
            <a:endParaRPr lang="en-US" sz="2000" dirty="0">
              <a:solidFill>
                <a:schemeClr val="tx1"/>
              </a:solidFill>
            </a:endParaRPr>
          </a:p>
        </p:txBody>
      </p:sp>
    </p:spTree>
    <p:extLst>
      <p:ext uri="{BB962C8B-B14F-4D97-AF65-F5344CB8AC3E}">
        <p14:creationId xmlns:p14="http://schemas.microsoft.com/office/powerpoint/2010/main" val="345636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00821"/>
          </a:xfrm>
          <a:prstGeom prst="rect">
            <a:avLst/>
          </a:prstGeom>
          <a:noFill/>
        </p:spPr>
        <p:txBody>
          <a:bodyPr wrap="square" rtlCol="0">
            <a:spAutoFit/>
          </a:bodyPr>
          <a:lstStyle/>
          <a:p>
            <a:r>
              <a:rPr lang="en-US" sz="2700" dirty="0"/>
              <a:t>“I, on the contrary, have written a veracious account, at once comprehensive and detailed, of the war, </a:t>
            </a:r>
            <a:r>
              <a:rPr lang="en-US" sz="2700" b="1" dirty="0">
                <a:highlight>
                  <a:srgbClr val="C00002"/>
                </a:highlight>
              </a:rPr>
              <a:t>having been present in person at all the events</a:t>
            </a:r>
            <a:r>
              <a:rPr lang="en-US" sz="2700" dirty="0"/>
              <a:t>.”</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Against </a:t>
            </a:r>
            <a:r>
              <a:rPr lang="en-US" sz="2000" i="1" dirty="0" err="1">
                <a:solidFill>
                  <a:schemeClr val="tx1"/>
                </a:solidFill>
              </a:rPr>
              <a:t>Apion</a:t>
            </a:r>
            <a:r>
              <a:rPr lang="en-US" sz="2000" i="1" dirty="0">
                <a:solidFill>
                  <a:schemeClr val="tx1"/>
                </a:solidFill>
              </a:rPr>
              <a:t>, 1.9</a:t>
            </a:r>
            <a:endParaRPr lang="en-US" sz="2000" dirty="0">
              <a:solidFill>
                <a:schemeClr val="tx1"/>
              </a:solidFill>
            </a:endParaRPr>
          </a:p>
        </p:txBody>
      </p:sp>
    </p:spTree>
    <p:extLst>
      <p:ext uri="{BB962C8B-B14F-4D97-AF65-F5344CB8AC3E}">
        <p14:creationId xmlns:p14="http://schemas.microsoft.com/office/powerpoint/2010/main" val="297918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3.7037E-7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862322"/>
          </a:xfrm>
          <a:prstGeom prst="rect">
            <a:avLst/>
          </a:prstGeom>
          <a:noFill/>
        </p:spPr>
        <p:txBody>
          <a:bodyPr wrap="square" rtlCol="0">
            <a:spAutoFit/>
          </a:bodyPr>
          <a:lstStyle/>
          <a:p>
            <a:r>
              <a:rPr lang="en-US" sz="3000" dirty="0"/>
              <a:t>“where some persons have written histories</a:t>
            </a:r>
            <a:r>
              <a:rPr lang="en-US" sz="3000" b="1" dirty="0"/>
              <a:t>,</a:t>
            </a:r>
            <a:r>
              <a:rPr lang="en-US" sz="3000" dirty="0"/>
              <a:t> and published them, </a:t>
            </a:r>
            <a:r>
              <a:rPr lang="en-US" sz="3000" b="1" dirty="0">
                <a:highlight>
                  <a:srgbClr val="C00002"/>
                </a:highlight>
              </a:rPr>
              <a:t>without having been in the places concerned</a:t>
            </a:r>
            <a:r>
              <a:rPr lang="en-US" sz="3000" dirty="0"/>
              <a:t>, …”</a:t>
            </a:r>
            <a:endParaRPr lang="en-US" sz="3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Against </a:t>
            </a:r>
            <a:r>
              <a:rPr lang="en-US" sz="2000" i="1" dirty="0" err="1">
                <a:solidFill>
                  <a:schemeClr val="tx1"/>
                </a:solidFill>
              </a:rPr>
              <a:t>Apion</a:t>
            </a:r>
            <a:r>
              <a:rPr lang="en-US" sz="2000" i="1" dirty="0">
                <a:solidFill>
                  <a:schemeClr val="tx1"/>
                </a:solidFill>
              </a:rPr>
              <a:t>, 1.8</a:t>
            </a:r>
            <a:endParaRPr lang="en-US" sz="2000" dirty="0">
              <a:solidFill>
                <a:schemeClr val="tx1"/>
              </a:solidFill>
            </a:endParaRPr>
          </a:p>
        </p:txBody>
      </p:sp>
    </p:spTree>
    <p:extLst>
      <p:ext uri="{BB962C8B-B14F-4D97-AF65-F5344CB8AC3E}">
        <p14:creationId xmlns:p14="http://schemas.microsoft.com/office/powerpoint/2010/main" val="15909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4.44444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323987"/>
          </a:xfrm>
          <a:prstGeom prst="rect">
            <a:avLst/>
          </a:prstGeom>
          <a:noFill/>
        </p:spPr>
        <p:txBody>
          <a:bodyPr wrap="square" rtlCol="0">
            <a:spAutoFit/>
          </a:bodyPr>
          <a:lstStyle/>
          <a:p>
            <a:r>
              <a:rPr lang="en-US" sz="3000" dirty="0"/>
              <a:t>“… but </a:t>
            </a:r>
            <a:r>
              <a:rPr lang="en-US" sz="3000" b="1" dirty="0">
                <a:highlight>
                  <a:srgbClr val="C00002"/>
                </a:highlight>
              </a:rPr>
              <a:t>these men put a few things together by hearsay</a:t>
            </a:r>
            <a:r>
              <a:rPr lang="en-US" sz="3000" dirty="0"/>
              <a:t>, and insolently abuse the world, and call these writings by the name of Histories.”</a:t>
            </a:r>
            <a:endParaRPr lang="en-US" sz="3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Against </a:t>
            </a:r>
            <a:r>
              <a:rPr lang="en-US" sz="2000" i="1" dirty="0" err="1">
                <a:solidFill>
                  <a:schemeClr val="tx1"/>
                </a:solidFill>
              </a:rPr>
              <a:t>Apion</a:t>
            </a:r>
            <a:r>
              <a:rPr lang="en-US" sz="2000" i="1" dirty="0">
                <a:solidFill>
                  <a:schemeClr val="tx1"/>
                </a:solidFill>
              </a:rPr>
              <a:t>, 1.8</a:t>
            </a:r>
            <a:endParaRPr lang="en-US" sz="2000" dirty="0">
              <a:solidFill>
                <a:schemeClr val="tx1"/>
              </a:solidFill>
            </a:endParaRPr>
          </a:p>
        </p:txBody>
      </p:sp>
    </p:spTree>
    <p:extLst>
      <p:ext uri="{BB962C8B-B14F-4D97-AF65-F5344CB8AC3E}">
        <p14:creationId xmlns:p14="http://schemas.microsoft.com/office/powerpoint/2010/main" val="18057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4.44444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Document the claims that Luke makes in regards to his sources</a:t>
            </a:r>
          </a:p>
        </p:txBody>
      </p:sp>
      <p:sp>
        <p:nvSpPr>
          <p:cNvPr id="3" name="Text Placeholder 2"/>
          <p:cNvSpPr>
            <a:spLocks noGrp="1"/>
          </p:cNvSpPr>
          <p:nvPr>
            <p:ph type="body" sz="quarter" idx="13"/>
          </p:nvPr>
        </p:nvSpPr>
        <p:spPr/>
        <p:txBody>
          <a:bodyPr/>
          <a:lstStyle/>
          <a:p>
            <a:r>
              <a:rPr lang="en-US" dirty="0"/>
              <a:t>2</a:t>
            </a:r>
          </a:p>
        </p:txBody>
      </p:sp>
    </p:spTree>
    <p:extLst>
      <p:ext uri="{BB962C8B-B14F-4D97-AF65-F5344CB8AC3E}">
        <p14:creationId xmlns:p14="http://schemas.microsoft.com/office/powerpoint/2010/main" val="138308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 (review)</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Look for areas of agreement</a:t>
              </a:r>
              <a:r>
                <a:rPr lang="en-US" sz="2400" dirty="0">
                  <a:solidFill>
                    <a:schemeClr val="tx1"/>
                  </a:solidFill>
                </a:rPr>
                <a:t> before looking for areas of disagreement </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Remember that </a:t>
              </a:r>
              <a:r>
                <a:rPr lang="en-US" sz="2400" b="1" dirty="0">
                  <a:solidFill>
                    <a:schemeClr val="tx1"/>
                  </a:solidFill>
                  <a:highlight>
                    <a:srgbClr val="C00002"/>
                  </a:highlight>
                </a:rPr>
                <a:t>you are a foreigner</a:t>
              </a:r>
              <a:r>
                <a:rPr lang="en-US" sz="2400" dirty="0">
                  <a:solidFill>
                    <a:schemeClr val="tx1"/>
                  </a:solidFill>
                </a:rPr>
                <a:t> spreading the Gospel in a foreign land (the United States)</a:t>
              </a:r>
              <a:endParaRPr lang="en-US" sz="2400" b="1" dirty="0">
                <a:solidFill>
                  <a:schemeClr val="tx1"/>
                </a:solidFill>
                <a:highlight>
                  <a:srgbClr val="C00002"/>
                </a:highlight>
              </a:endParaRP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653FE901-2C2F-4BB1-823F-ECEF9F2EAA15}"/>
              </a:ext>
            </a:extLst>
          </p:cNvPr>
          <p:cNvGrpSpPr/>
          <p:nvPr/>
        </p:nvGrpSpPr>
        <p:grpSpPr>
          <a:xfrm>
            <a:off x="542925" y="3957935"/>
            <a:ext cx="8001000" cy="685800"/>
            <a:chOff x="533400" y="2895600"/>
            <a:chExt cx="8001000" cy="685800"/>
          </a:xfrm>
        </p:grpSpPr>
        <p:sp>
          <p:nvSpPr>
            <p:cNvPr id="13" name="Oval 12">
              <a:extLst>
                <a:ext uri="{FF2B5EF4-FFF2-40B4-BE49-F238E27FC236}">
                  <a16:creationId xmlns:a16="http://schemas.microsoft.com/office/drawing/2014/main" id="{02C677C9-88C2-49D3-BCB9-593CC4B97AE3}"/>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4" name="Rectangle 13">
              <a:extLst>
                <a:ext uri="{FF2B5EF4-FFF2-40B4-BE49-F238E27FC236}">
                  <a16:creationId xmlns:a16="http://schemas.microsoft.com/office/drawing/2014/main" id="{63291025-DAB6-4E46-86B5-765B8FAC42E5}"/>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Build a case</a:t>
              </a:r>
              <a:r>
                <a:rPr lang="en-US" sz="2400" dirty="0">
                  <a:solidFill>
                    <a:schemeClr val="tx1"/>
                  </a:solidFill>
                </a:rPr>
                <a:t> for the Gospel starting with the areas of agreement</a:t>
              </a:r>
            </a:p>
          </p:txBody>
        </p:sp>
      </p:grpSp>
    </p:spTree>
    <p:extLst>
      <p:ext uri="{BB962C8B-B14F-4D97-AF65-F5344CB8AC3E}">
        <p14:creationId xmlns:p14="http://schemas.microsoft.com/office/powerpoint/2010/main" val="382287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sz="3900" dirty="0"/>
              <a:t>“Many have undertaken to compose an account of the things that have been fulfilled among us, just as they were handed down to us by the initial eyewitnesses and servants of the word.”</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Luke 1:1-2</a:t>
            </a:r>
            <a:endParaRPr lang="en-US" sz="4400" b="0" i="1" dirty="0">
              <a:solidFill>
                <a:srgbClr val="009EC0"/>
              </a:solidFill>
            </a:endParaRPr>
          </a:p>
        </p:txBody>
      </p:sp>
    </p:spTree>
    <p:extLst>
      <p:ext uri="{BB962C8B-B14F-4D97-AF65-F5344CB8AC3E}">
        <p14:creationId xmlns:p14="http://schemas.microsoft.com/office/powerpoint/2010/main" val="209396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sz="3900" dirty="0"/>
              <a:t>“Therefore, having carefully investigated everything from the beginning, it seemed good also to me to write an orderly account for you, most excellent Theophilus”</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Luke 1:3</a:t>
            </a:r>
            <a:endParaRPr lang="en-US" sz="4400" b="0" i="1" dirty="0">
              <a:solidFill>
                <a:srgbClr val="009EC0"/>
              </a:solidFill>
            </a:endParaRPr>
          </a:p>
        </p:txBody>
      </p:sp>
    </p:spTree>
    <p:extLst>
      <p:ext uri="{BB962C8B-B14F-4D97-AF65-F5344CB8AC3E}">
        <p14:creationId xmlns:p14="http://schemas.microsoft.com/office/powerpoint/2010/main" val="4237744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sz="3900" dirty="0"/>
              <a:t>“so that you may know the certainty of the things you have been taught.”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Luke 1:4</a:t>
            </a:r>
            <a:endParaRPr lang="en-US" sz="4400" b="0" i="1" dirty="0">
              <a:solidFill>
                <a:srgbClr val="009EC0"/>
              </a:solidFill>
            </a:endParaRPr>
          </a:p>
        </p:txBody>
      </p:sp>
    </p:spTree>
    <p:extLst>
      <p:ext uri="{BB962C8B-B14F-4D97-AF65-F5344CB8AC3E}">
        <p14:creationId xmlns:p14="http://schemas.microsoft.com/office/powerpoint/2010/main" val="343836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fontScale="90000"/>
          </a:bodyPr>
          <a:lstStyle/>
          <a:p>
            <a:pPr>
              <a:tabLst>
                <a:tab pos="91440" algn="l"/>
              </a:tabLst>
            </a:pPr>
            <a:r>
              <a:rPr lang="en-US" sz="4300" dirty="0"/>
              <a:t>“That which was from the beginning, which we have heard, which we have seen with our own eyes, which we have gazed upon and touched with our own hands—this is the Word of life.”</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1 John 1:1</a:t>
            </a:r>
            <a:endParaRPr lang="en-US" sz="4400" b="0" i="1" dirty="0">
              <a:solidFill>
                <a:srgbClr val="009EC0"/>
              </a:solidFill>
            </a:endParaRPr>
          </a:p>
        </p:txBody>
      </p:sp>
    </p:spTree>
    <p:extLst>
      <p:ext uri="{BB962C8B-B14F-4D97-AF65-F5344CB8AC3E}">
        <p14:creationId xmlns:p14="http://schemas.microsoft.com/office/powerpoint/2010/main" val="2066864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02737" y="1"/>
            <a:ext cx="11927937" cy="6934200"/>
          </a:xfrm>
          <a:prstGeom prst="rect">
            <a:avLst/>
          </a:prstGeom>
        </p:spPr>
      </p:pic>
      <p:sp>
        <p:nvSpPr>
          <p:cNvPr id="5" name="Rectangle 4"/>
          <p:cNvSpPr/>
          <p:nvPr/>
        </p:nvSpPr>
        <p:spPr>
          <a:xfrm>
            <a:off x="6745589" y="5606669"/>
            <a:ext cx="2398411" cy="3403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a:off x="6696075" y="5606669"/>
            <a:ext cx="49514" cy="349840"/>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745588" y="5589320"/>
            <a:ext cx="2550812" cy="369332"/>
          </a:xfrm>
          <a:prstGeom prst="rect">
            <a:avLst/>
          </a:prstGeom>
          <a:noFill/>
        </p:spPr>
        <p:txBody>
          <a:bodyPr wrap="square" rtlCol="0">
            <a:spAutoFit/>
          </a:bodyPr>
          <a:lstStyle/>
          <a:p>
            <a:r>
              <a:rPr lang="en-US" dirty="0" err="1">
                <a:latin typeface="Avenir Book"/>
                <a:cs typeface="Avenir Book"/>
              </a:rPr>
              <a:t>Heirapolis</a:t>
            </a:r>
            <a:endParaRPr lang="en-US" dirty="0">
              <a:latin typeface="Avenir Book"/>
              <a:cs typeface="Avenir Book"/>
            </a:endParaRPr>
          </a:p>
        </p:txBody>
      </p:sp>
      <p:sp>
        <p:nvSpPr>
          <p:cNvPr id="10" name="Rectangle 9"/>
          <p:cNvSpPr/>
          <p:nvPr/>
        </p:nvSpPr>
        <p:spPr>
          <a:xfrm>
            <a:off x="6696075" y="5946984"/>
            <a:ext cx="2447925" cy="14351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64592" rtlCol="0" anchor="ctr"/>
          <a:lstStyle/>
          <a:p>
            <a:r>
              <a:rPr lang="en-US" sz="800" dirty="0">
                <a:solidFill>
                  <a:schemeClr val="tx1"/>
                </a:solidFill>
              </a:rPr>
              <a:t>Home of Papias</a:t>
            </a:r>
          </a:p>
        </p:txBody>
      </p:sp>
      <p:sp>
        <p:nvSpPr>
          <p:cNvPr id="11" name="Rectangle 10"/>
          <p:cNvSpPr/>
          <p:nvPr/>
        </p:nvSpPr>
        <p:spPr>
          <a:xfrm>
            <a:off x="6696075" y="5942963"/>
            <a:ext cx="49513" cy="147533"/>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87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100"/>
                            </p:stCondLst>
                            <p:childTnLst>
                              <p:par>
                                <p:cTn id="9" presetID="1" presetClass="entr" presetSubtype="0" fill="hold" grpId="2"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1100"/>
                            </p:stCondLst>
                            <p:childTnLst>
                              <p:par>
                                <p:cTn id="12" presetID="0" presetClass="path" presetSubtype="0" accel="50000" decel="50000" fill="hold" grpId="0" nodeType="afterEffect">
                                  <p:stCondLst>
                                    <p:cond delay="0"/>
                                  </p:stCondLst>
                                  <p:childTnLst>
                                    <p:animMotion origin="layout" path="M 0.04236 -1.11111E-6 L 1.11022E-16 -1.11111E-6 " pathEditMode="relative" rAng="0" ptsTypes="AA">
                                      <p:cBhvr>
                                        <p:cTn id="13" dur="300" fill="hold"/>
                                        <p:tgtEl>
                                          <p:spTgt spid="5"/>
                                        </p:tgtEl>
                                        <p:attrNameLst>
                                          <p:attrName>ppt_x</p:attrName>
                                          <p:attrName>ppt_y</p:attrName>
                                        </p:attrNameLst>
                                      </p:cBhvr>
                                      <p:rCtr x="-2118" y="0"/>
                                    </p:animMotion>
                                  </p:childTnLst>
                                </p:cTn>
                              </p:par>
                              <p:par>
                                <p:cTn id="14" presetID="10" presetClass="entr" presetSubtype="0" fill="hold" grpId="1"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6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300"/>
                                        <p:tgtEl>
                                          <p:spTgt spid="8"/>
                                        </p:tgtEl>
                                      </p:cBhvr>
                                    </p:animEffect>
                                  </p:childTnLst>
                                </p:cTn>
                              </p:par>
                              <p:par>
                                <p:cTn id="21" presetID="0" presetClass="path" presetSubtype="0" accel="50000" decel="50000" fill="hold" grpId="1" nodeType="withEffect">
                                  <p:stCondLst>
                                    <p:cond delay="0"/>
                                  </p:stCondLst>
                                  <p:childTnLst>
                                    <p:animMotion origin="layout" path="M -3.33333E-6 0.0169 L -3.33333E-6 1.85185E-6 " pathEditMode="relative" rAng="0" ptsTypes="AA">
                                      <p:cBhvr>
                                        <p:cTn id="22" dur="200" fill="hold"/>
                                        <p:tgtEl>
                                          <p:spTgt spid="8"/>
                                        </p:tgtEl>
                                        <p:attrNameLst>
                                          <p:attrName>ppt_x</p:attrName>
                                          <p:attrName>ppt_y</p:attrName>
                                        </p:attrNameLst>
                                      </p:cBhvr>
                                      <p:rCtr x="0" y="-856"/>
                                    </p:animMotion>
                                  </p:childTnLst>
                                </p:cTn>
                              </p:par>
                            </p:childTnLst>
                          </p:cTn>
                        </p:par>
                        <p:par>
                          <p:cTn id="23" fill="hold">
                            <p:stCondLst>
                              <p:cond delay="19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00"/>
                                        <p:tgtEl>
                                          <p:spTgt spid="11"/>
                                        </p:tgtEl>
                                      </p:cBhvr>
                                    </p:animEffect>
                                  </p:childTnLst>
                                </p:cTn>
                              </p:par>
                            </p:childTnLst>
                          </p:cTn>
                        </p:par>
                        <p:par>
                          <p:cTn id="27" fill="hold">
                            <p:stCondLst>
                              <p:cond delay="2100"/>
                            </p:stCondLst>
                            <p:childTnLst>
                              <p:par>
                                <p:cTn id="28" presetID="10"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8" grpId="0"/>
      <p:bldP spid="8" grpId="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677656"/>
          </a:xfrm>
          <a:prstGeom prst="rect">
            <a:avLst/>
          </a:prstGeom>
          <a:noFill/>
        </p:spPr>
        <p:txBody>
          <a:bodyPr wrap="square" rtlCol="0">
            <a:spAutoFit/>
          </a:bodyPr>
          <a:lstStyle/>
          <a:p>
            <a:r>
              <a:rPr lang="en-US" sz="2800" dirty="0"/>
              <a:t>“For I did not think that information from the books would profit me as much as </a:t>
            </a:r>
            <a:r>
              <a:rPr lang="en-US" sz="2800" b="1" dirty="0">
                <a:highlight>
                  <a:srgbClr val="C00002"/>
                </a:highlight>
              </a:rPr>
              <a:t>information from a living and surviving voice.</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408396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2400" dirty="0"/>
              <a:t>“I shall not hesitate also to put into </a:t>
            </a:r>
            <a:r>
              <a:rPr lang="en-US" sz="2400" b="1" dirty="0">
                <a:highlight>
                  <a:srgbClr val="C00002"/>
                </a:highlight>
              </a:rPr>
              <a:t>ordered form</a:t>
            </a:r>
            <a:r>
              <a:rPr lang="en-US" sz="2400" dirty="0"/>
              <a:t> for you, along with the interpretations, everything I learned carefully in the past from the elders and noted down carefully, for the truth of which I vouch.”</a:t>
            </a:r>
            <a:endParaRPr lang="en-US" sz="2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35832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1.11111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1938992"/>
          </a:xfrm>
          <a:prstGeom prst="rect">
            <a:avLst/>
          </a:prstGeom>
          <a:noFill/>
        </p:spPr>
        <p:txBody>
          <a:bodyPr wrap="square" rtlCol="0">
            <a:spAutoFit/>
          </a:bodyPr>
          <a:lstStyle/>
          <a:p>
            <a:r>
              <a:rPr lang="en-US" sz="2400" dirty="0"/>
              <a:t>“For unlike most people I took no pleasure in those who told many different stories, but </a:t>
            </a:r>
            <a:r>
              <a:rPr lang="en-US" sz="2400" b="1" dirty="0">
                <a:highlight>
                  <a:srgbClr val="C00002"/>
                </a:highlight>
              </a:rPr>
              <a:t>only in those who taught the truth</a:t>
            </a:r>
            <a:r>
              <a:rPr lang="en-US" sz="2400" dirty="0"/>
              <a:t>.”</a:t>
            </a:r>
            <a:endParaRPr lang="en-US" sz="2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57582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4.07407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246769"/>
          </a:xfrm>
          <a:prstGeom prst="rect">
            <a:avLst/>
          </a:prstGeom>
          <a:noFill/>
        </p:spPr>
        <p:txBody>
          <a:bodyPr wrap="square" rtlCol="0">
            <a:spAutoFit/>
          </a:bodyPr>
          <a:lstStyle/>
          <a:p>
            <a:r>
              <a:rPr lang="en-US" sz="2800" dirty="0"/>
              <a:t>“Nor did I take pleasure in those who reported their memory of someone else’s commandments …”</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23813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677656"/>
          </a:xfrm>
          <a:prstGeom prst="rect">
            <a:avLst/>
          </a:prstGeom>
          <a:noFill/>
        </p:spPr>
        <p:txBody>
          <a:bodyPr wrap="square" rtlCol="0">
            <a:spAutoFit/>
          </a:bodyPr>
          <a:lstStyle/>
          <a:p>
            <a:r>
              <a:rPr lang="en-US" sz="2800" dirty="0"/>
              <a:t>“…but only in those </a:t>
            </a:r>
            <a:r>
              <a:rPr lang="en-US" sz="2800" b="1" dirty="0">
                <a:highlight>
                  <a:srgbClr val="C00002"/>
                </a:highlight>
              </a:rPr>
              <a:t>who reported their memory of the commandments given by the Lord</a:t>
            </a:r>
            <a:r>
              <a:rPr lang="en-US" sz="2800" dirty="0"/>
              <a:t> to the faith and proceeding from the Truth itself.”</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249804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7.40741E-7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 (review)</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Representing God’s character</a:t>
              </a:r>
              <a:r>
                <a:rPr lang="en-US" sz="2400" dirty="0">
                  <a:solidFill>
                    <a:schemeClr val="tx1"/>
                  </a:solidFill>
                </a:rPr>
                <a:t> matters as much as representing the facts</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1 Peter 3:15 (“the Apologist’s verse”) emphasizes </a:t>
              </a:r>
              <a:r>
                <a:rPr lang="en-US" sz="2400" b="1" dirty="0">
                  <a:solidFill>
                    <a:schemeClr val="tx1"/>
                  </a:solidFill>
                  <a:highlight>
                    <a:srgbClr val="C00002"/>
                  </a:highlight>
                </a:rPr>
                <a:t>character over case-making</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653FE901-2C2F-4BB1-823F-ECEF9F2EAA15}"/>
              </a:ext>
            </a:extLst>
          </p:cNvPr>
          <p:cNvGrpSpPr/>
          <p:nvPr/>
        </p:nvGrpSpPr>
        <p:grpSpPr>
          <a:xfrm>
            <a:off x="542925" y="3957935"/>
            <a:ext cx="8001000" cy="685800"/>
            <a:chOff x="533400" y="2895600"/>
            <a:chExt cx="8001000" cy="685800"/>
          </a:xfrm>
        </p:grpSpPr>
        <p:sp>
          <p:nvSpPr>
            <p:cNvPr id="13" name="Oval 12">
              <a:extLst>
                <a:ext uri="{FF2B5EF4-FFF2-40B4-BE49-F238E27FC236}">
                  <a16:creationId xmlns:a16="http://schemas.microsoft.com/office/drawing/2014/main" id="{02C677C9-88C2-49D3-BCB9-593CC4B97AE3}"/>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4" name="Rectangle 13">
              <a:extLst>
                <a:ext uri="{FF2B5EF4-FFF2-40B4-BE49-F238E27FC236}">
                  <a16:creationId xmlns:a16="http://schemas.microsoft.com/office/drawing/2014/main" id="{63291025-DAB6-4E46-86B5-765B8FAC42E5}"/>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 good ambassador uses an </a:t>
              </a:r>
              <a:r>
                <a:rPr lang="en-US" sz="2400" b="1" dirty="0">
                  <a:solidFill>
                    <a:schemeClr val="tx1"/>
                  </a:solidFill>
                  <a:highlight>
                    <a:srgbClr val="C00002"/>
                  </a:highlight>
                </a:rPr>
                <a:t>artful method</a:t>
              </a:r>
              <a:r>
                <a:rPr lang="en-US" sz="2400" dirty="0">
                  <a:solidFill>
                    <a:schemeClr val="tx1"/>
                  </a:solidFill>
                </a:rPr>
                <a:t> in addition to good facts</a:t>
              </a:r>
            </a:p>
          </p:txBody>
        </p:sp>
      </p:grpSp>
    </p:spTree>
    <p:extLst>
      <p:ext uri="{BB962C8B-B14F-4D97-AF65-F5344CB8AC3E}">
        <p14:creationId xmlns:p14="http://schemas.microsoft.com/office/powerpoint/2010/main" val="26378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677656"/>
          </a:xfrm>
          <a:prstGeom prst="rect">
            <a:avLst/>
          </a:prstGeom>
          <a:noFill/>
        </p:spPr>
        <p:txBody>
          <a:bodyPr wrap="square" rtlCol="0">
            <a:spAutoFit/>
          </a:bodyPr>
          <a:lstStyle/>
          <a:p>
            <a:r>
              <a:rPr lang="en-US" sz="2800" dirty="0"/>
              <a:t>“And if by chance anyone who had been in attendance on the elders arrived, I </a:t>
            </a:r>
            <a:r>
              <a:rPr lang="en-US" sz="2800" b="1" dirty="0">
                <a:highlight>
                  <a:srgbClr val="C00002"/>
                </a:highlight>
              </a:rPr>
              <a:t>made enquiries</a:t>
            </a:r>
            <a:r>
              <a:rPr lang="en-US" sz="2800" dirty="0"/>
              <a:t> about the words of the elders—…”</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190652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7.40741E-7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293209"/>
          </a:xfrm>
          <a:prstGeom prst="rect">
            <a:avLst/>
          </a:prstGeom>
          <a:noFill/>
        </p:spPr>
        <p:txBody>
          <a:bodyPr wrap="square" rtlCol="0">
            <a:spAutoFit/>
          </a:bodyPr>
          <a:lstStyle/>
          <a:p>
            <a:r>
              <a:rPr lang="en-US" sz="2600" dirty="0"/>
              <a:t>“… what </a:t>
            </a:r>
            <a:r>
              <a:rPr lang="en-US" sz="2600" b="1" u="sng" dirty="0"/>
              <a:t>Andrew</a:t>
            </a:r>
            <a:r>
              <a:rPr lang="en-US" sz="2600" dirty="0"/>
              <a:t> or </a:t>
            </a:r>
            <a:r>
              <a:rPr lang="en-US" sz="2600" b="1" u="sng" dirty="0"/>
              <a:t>Peter</a:t>
            </a:r>
            <a:r>
              <a:rPr lang="en-US" sz="2600" dirty="0"/>
              <a:t> </a:t>
            </a:r>
            <a:r>
              <a:rPr lang="en-US" sz="2600" b="1" dirty="0">
                <a:highlight>
                  <a:srgbClr val="C00002"/>
                </a:highlight>
              </a:rPr>
              <a:t>had said</a:t>
            </a:r>
            <a:r>
              <a:rPr lang="en-US" sz="2600" dirty="0"/>
              <a:t>, or </a:t>
            </a:r>
            <a:r>
              <a:rPr lang="en-US" sz="2600" b="1" u="sng" dirty="0"/>
              <a:t>Philip</a:t>
            </a:r>
            <a:r>
              <a:rPr lang="en-US" sz="2600" dirty="0"/>
              <a:t> or </a:t>
            </a:r>
            <a:r>
              <a:rPr lang="en-US" sz="2600" b="1" u="sng" dirty="0"/>
              <a:t>Thomas</a:t>
            </a:r>
            <a:r>
              <a:rPr lang="en-US" sz="2600" dirty="0"/>
              <a:t> or </a:t>
            </a:r>
            <a:r>
              <a:rPr lang="en-US" sz="2600" b="1" u="sng" dirty="0"/>
              <a:t>James</a:t>
            </a:r>
            <a:r>
              <a:rPr lang="en-US" sz="2600" dirty="0"/>
              <a:t> or </a:t>
            </a:r>
            <a:r>
              <a:rPr lang="en-US" sz="2600" b="1" u="sng" dirty="0"/>
              <a:t>John</a:t>
            </a:r>
            <a:r>
              <a:rPr lang="en-US" sz="2600" dirty="0"/>
              <a:t> or </a:t>
            </a:r>
            <a:r>
              <a:rPr lang="en-US" sz="2600" b="1" u="sng" dirty="0"/>
              <a:t>Matthew</a:t>
            </a:r>
            <a:r>
              <a:rPr lang="en-US" sz="2600" dirty="0"/>
              <a:t> or any other of the Lord’s disciples, and whatever </a:t>
            </a:r>
            <a:r>
              <a:rPr lang="en-US" sz="2600" b="1" u="sng" dirty="0" err="1"/>
              <a:t>Aristion</a:t>
            </a:r>
            <a:r>
              <a:rPr lang="en-US" sz="2600" dirty="0"/>
              <a:t> and </a:t>
            </a:r>
            <a:r>
              <a:rPr lang="en-US" sz="2600" b="1" u="sng" dirty="0"/>
              <a:t>John the Elder</a:t>
            </a:r>
            <a:r>
              <a:rPr lang="en-US" sz="2600" dirty="0"/>
              <a:t>, the Lord’s disciples, </a:t>
            </a:r>
            <a:r>
              <a:rPr lang="en-US" sz="2600" b="1" dirty="0">
                <a:highlight>
                  <a:srgbClr val="C00002"/>
                </a:highlight>
              </a:rPr>
              <a:t>were saying</a:t>
            </a:r>
            <a:r>
              <a:rPr lang="en-US" sz="2600" dirty="0"/>
              <a:t>.”</a:t>
            </a:r>
            <a:endParaRPr lang="en-US" sz="26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31598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89 L -1.38889E-6 3.33333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314" b="63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677656"/>
          </a:xfrm>
          <a:prstGeom prst="rect">
            <a:avLst/>
          </a:prstGeom>
          <a:noFill/>
        </p:spPr>
        <p:txBody>
          <a:bodyPr wrap="square" rtlCol="0">
            <a:spAutoFit/>
          </a:bodyPr>
          <a:lstStyle/>
          <a:p>
            <a:r>
              <a:rPr lang="en-US" sz="2800" dirty="0"/>
              <a:t>“For I did not think that information from the books would profit me as much as </a:t>
            </a:r>
            <a:r>
              <a:rPr lang="en-US" sz="2800" b="1" dirty="0">
                <a:highlight>
                  <a:srgbClr val="C00002"/>
                </a:highlight>
              </a:rPr>
              <a:t>information from a living and surviving voice.</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PAPIAS OF HIERAPOLIS</a:t>
            </a:r>
            <a:br>
              <a:rPr lang="en-US" sz="2000" b="1" dirty="0">
                <a:solidFill>
                  <a:schemeClr val="tx1"/>
                </a:solidFill>
              </a:rPr>
            </a:br>
            <a:r>
              <a:rPr lang="en-US" sz="2000" i="1" dirty="0">
                <a:solidFill>
                  <a:schemeClr val="tx1"/>
                </a:solidFill>
              </a:rPr>
              <a:t>Ecclesiastical History 3.39.3-4</a:t>
            </a:r>
            <a:br>
              <a:rPr lang="en-US" sz="2000" i="1" dirty="0">
                <a:solidFill>
                  <a:schemeClr val="tx1"/>
                </a:solidFill>
              </a:rPr>
            </a:br>
            <a:br>
              <a:rPr lang="en-US" sz="2000" i="1" dirty="0">
                <a:solidFill>
                  <a:schemeClr val="tx1"/>
                </a:solidFill>
              </a:rPr>
            </a:br>
            <a:r>
              <a:rPr lang="en-US" sz="2000" dirty="0">
                <a:solidFill>
                  <a:schemeClr val="tx1"/>
                </a:solidFill>
              </a:rPr>
              <a:t>Writing ~110 CE of an earlier period (~80 CE)</a:t>
            </a:r>
          </a:p>
        </p:txBody>
      </p:sp>
    </p:spTree>
    <p:extLst>
      <p:ext uri="{BB962C8B-B14F-4D97-AF65-F5344CB8AC3E}">
        <p14:creationId xmlns:p14="http://schemas.microsoft.com/office/powerpoint/2010/main" val="386890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7.40741E-7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0A24239-B8B1-6345-8589-CEB1A06D401D}"/>
              </a:ext>
            </a:extLst>
          </p:cNvPr>
          <p:cNvSpPr txBox="1"/>
          <p:nvPr/>
        </p:nvSpPr>
        <p:spPr>
          <a:xfrm>
            <a:off x="228600" y="152400"/>
            <a:ext cx="8610600" cy="769441"/>
          </a:xfrm>
          <a:prstGeom prst="rect">
            <a:avLst/>
          </a:prstGeom>
          <a:noFill/>
        </p:spPr>
        <p:txBody>
          <a:bodyPr wrap="square" rtlCol="0">
            <a:spAutoFit/>
          </a:bodyPr>
          <a:lstStyle/>
          <a:p>
            <a:pPr algn="ctr"/>
            <a:r>
              <a:rPr lang="en-US" sz="4400" b="1" dirty="0"/>
              <a:t>Chain of Custody</a:t>
            </a:r>
          </a:p>
        </p:txBody>
      </p:sp>
      <p:grpSp>
        <p:nvGrpSpPr>
          <p:cNvPr id="37" name="Group 36">
            <a:extLst>
              <a:ext uri="{FF2B5EF4-FFF2-40B4-BE49-F238E27FC236}">
                <a16:creationId xmlns:a16="http://schemas.microsoft.com/office/drawing/2014/main" id="{B733BC2A-1804-1C44-A6E2-1436E09BB96B}"/>
              </a:ext>
            </a:extLst>
          </p:cNvPr>
          <p:cNvGrpSpPr/>
          <p:nvPr/>
        </p:nvGrpSpPr>
        <p:grpSpPr>
          <a:xfrm>
            <a:off x="2000794" y="1066800"/>
            <a:ext cx="4783183" cy="5281748"/>
            <a:chOff x="2000794" y="1066800"/>
            <a:chExt cx="4783183" cy="5281748"/>
          </a:xfrm>
        </p:grpSpPr>
        <p:sp>
          <p:nvSpPr>
            <p:cNvPr id="5" name="Rounded Rectangle 4">
              <a:extLst>
                <a:ext uri="{FF2B5EF4-FFF2-40B4-BE49-F238E27FC236}">
                  <a16:creationId xmlns:a16="http://schemas.microsoft.com/office/drawing/2014/main" id="{82C36167-53C7-724E-BADF-EFCB461DEEF7}"/>
                </a:ext>
              </a:extLst>
            </p:cNvPr>
            <p:cNvSpPr/>
            <p:nvPr/>
          </p:nvSpPr>
          <p:spPr>
            <a:xfrm>
              <a:off x="3677194" y="1066800"/>
              <a:ext cx="1524000" cy="914400"/>
            </a:xfrm>
            <a:prstGeom prst="roundRect">
              <a:avLst>
                <a:gd name="adj" fmla="val 2906"/>
              </a:avLst>
            </a:prstGeom>
            <a:solidFill>
              <a:srgbClr val="CA5C0E"/>
            </a:solidFill>
            <a:ln>
              <a:solidFill>
                <a:srgbClr val="CA5C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Jesus</a:t>
              </a:r>
            </a:p>
          </p:txBody>
        </p:sp>
        <p:cxnSp>
          <p:nvCxnSpPr>
            <p:cNvPr id="8" name="Elbow Connector 7">
              <a:extLst>
                <a:ext uri="{FF2B5EF4-FFF2-40B4-BE49-F238E27FC236}">
                  <a16:creationId xmlns:a16="http://schemas.microsoft.com/office/drawing/2014/main" id="{46293F90-8208-854B-8999-6D9170B2071B}"/>
                </a:ext>
              </a:extLst>
            </p:cNvPr>
            <p:cNvCxnSpPr>
              <a:cxnSpLocks/>
              <a:stCxn id="5" idx="2"/>
              <a:endCxn id="11" idx="0"/>
            </p:cNvCxnSpPr>
            <p:nvPr/>
          </p:nvCxnSpPr>
          <p:spPr>
            <a:xfrm rot="5400000">
              <a:off x="4248694" y="2171700"/>
              <a:ext cx="381000" cy="12700"/>
            </a:xfrm>
            <a:prstGeom prst="bentConnector3">
              <a:avLst>
                <a:gd name="adj1" fmla="val 200857"/>
              </a:avLst>
            </a:prstGeom>
            <a:ln>
              <a:solidFill>
                <a:srgbClr val="009EC0"/>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9977DE-0EB2-E94F-8278-F6E53D2E10EB}"/>
                </a:ext>
              </a:extLst>
            </p:cNvPr>
            <p:cNvCxnSpPr>
              <a:cxnSpLocks/>
              <a:stCxn id="11" idx="2"/>
              <a:endCxn id="17" idx="0"/>
            </p:cNvCxnSpPr>
            <p:nvPr/>
          </p:nvCxnSpPr>
          <p:spPr>
            <a:xfrm rot="16200000" flipH="1">
              <a:off x="4810397" y="2905397"/>
              <a:ext cx="838200" cy="1580606"/>
            </a:xfrm>
            <a:prstGeom prst="bentConnector3">
              <a:avLst>
                <a:gd name="adj1" fmla="val 50000"/>
              </a:avLst>
            </a:prstGeom>
            <a:ln>
              <a:solidFill>
                <a:srgbClr val="009EC0"/>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81F2601-81C5-8942-A8B5-58D55D992E9C}"/>
                </a:ext>
              </a:extLst>
            </p:cNvPr>
            <p:cNvSpPr/>
            <p:nvPr/>
          </p:nvSpPr>
          <p:spPr>
            <a:xfrm>
              <a:off x="3677194" y="2362200"/>
              <a:ext cx="1524000" cy="914400"/>
            </a:xfrm>
            <a:prstGeom prst="roundRect">
              <a:avLst>
                <a:gd name="adj" fmla="val 2906"/>
              </a:avLst>
            </a:prstGeom>
            <a:solidFill>
              <a:srgbClr val="009EC0"/>
            </a:solidFill>
            <a:ln>
              <a:solidFill>
                <a:srgbClr val="009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John</a:t>
              </a:r>
            </a:p>
          </p:txBody>
        </p:sp>
        <p:sp>
          <p:nvSpPr>
            <p:cNvPr id="16" name="Rounded Rectangle 15">
              <a:extLst>
                <a:ext uri="{FF2B5EF4-FFF2-40B4-BE49-F238E27FC236}">
                  <a16:creationId xmlns:a16="http://schemas.microsoft.com/office/drawing/2014/main" id="{03C5D863-CD33-FB46-AA01-B9DD6313641B}"/>
                </a:ext>
              </a:extLst>
            </p:cNvPr>
            <p:cNvSpPr/>
            <p:nvPr/>
          </p:nvSpPr>
          <p:spPr>
            <a:xfrm>
              <a:off x="2000794" y="4114800"/>
              <a:ext cx="1524000" cy="914400"/>
            </a:xfrm>
            <a:prstGeom prst="roundRect">
              <a:avLst>
                <a:gd name="adj" fmla="val 2906"/>
              </a:avLst>
            </a:prstGeom>
            <a:solidFill>
              <a:srgbClr val="009EC0"/>
            </a:solidFill>
            <a:ln>
              <a:solidFill>
                <a:srgbClr val="009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Papias</a:t>
              </a:r>
            </a:p>
          </p:txBody>
        </p:sp>
        <p:sp>
          <p:nvSpPr>
            <p:cNvPr id="17" name="Rounded Rectangle 16">
              <a:extLst>
                <a:ext uri="{FF2B5EF4-FFF2-40B4-BE49-F238E27FC236}">
                  <a16:creationId xmlns:a16="http://schemas.microsoft.com/office/drawing/2014/main" id="{311C4E86-1BC3-8948-ACA0-213B24BFA505}"/>
                </a:ext>
              </a:extLst>
            </p:cNvPr>
            <p:cNvSpPr/>
            <p:nvPr/>
          </p:nvSpPr>
          <p:spPr>
            <a:xfrm>
              <a:off x="5257800" y="4114800"/>
              <a:ext cx="1524000" cy="914400"/>
            </a:xfrm>
            <a:prstGeom prst="roundRect">
              <a:avLst>
                <a:gd name="adj" fmla="val 2906"/>
              </a:avLst>
            </a:prstGeom>
            <a:solidFill>
              <a:srgbClr val="009EC0"/>
            </a:solidFill>
            <a:ln>
              <a:solidFill>
                <a:srgbClr val="009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Polycarp</a:t>
              </a:r>
            </a:p>
          </p:txBody>
        </p:sp>
        <p:cxnSp>
          <p:nvCxnSpPr>
            <p:cNvPr id="20" name="Elbow Connector 19">
              <a:extLst>
                <a:ext uri="{FF2B5EF4-FFF2-40B4-BE49-F238E27FC236}">
                  <a16:creationId xmlns:a16="http://schemas.microsoft.com/office/drawing/2014/main" id="{096F4126-6B8C-374A-994B-780A08892A32}"/>
                </a:ext>
              </a:extLst>
            </p:cNvPr>
            <p:cNvCxnSpPr>
              <a:cxnSpLocks/>
              <a:stCxn id="11" idx="2"/>
              <a:endCxn id="16" idx="0"/>
            </p:cNvCxnSpPr>
            <p:nvPr/>
          </p:nvCxnSpPr>
          <p:spPr>
            <a:xfrm rot="5400000">
              <a:off x="3181894" y="2857500"/>
              <a:ext cx="838200" cy="1676400"/>
            </a:xfrm>
            <a:prstGeom prst="bentConnector3">
              <a:avLst>
                <a:gd name="adj1" fmla="val 50000"/>
              </a:avLst>
            </a:prstGeom>
            <a:ln>
              <a:solidFill>
                <a:srgbClr val="009EC0"/>
              </a:solidFill>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C686002C-48C6-B64E-8C5E-BF2810264B7B}"/>
                </a:ext>
              </a:extLst>
            </p:cNvPr>
            <p:cNvSpPr/>
            <p:nvPr/>
          </p:nvSpPr>
          <p:spPr>
            <a:xfrm>
              <a:off x="5259977" y="5434148"/>
              <a:ext cx="1524000" cy="914400"/>
            </a:xfrm>
            <a:prstGeom prst="roundRect">
              <a:avLst>
                <a:gd name="adj" fmla="val 2906"/>
              </a:avLst>
            </a:prstGeom>
            <a:solidFill>
              <a:srgbClr val="009EC0"/>
            </a:solidFill>
            <a:ln>
              <a:solidFill>
                <a:srgbClr val="009E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Irenaeus</a:t>
              </a:r>
            </a:p>
          </p:txBody>
        </p:sp>
        <p:cxnSp>
          <p:nvCxnSpPr>
            <p:cNvPr id="32" name="Elbow Connector 31">
              <a:extLst>
                <a:ext uri="{FF2B5EF4-FFF2-40B4-BE49-F238E27FC236}">
                  <a16:creationId xmlns:a16="http://schemas.microsoft.com/office/drawing/2014/main" id="{524A66E8-E84B-864C-8D32-3F6D1D3B6A6E}"/>
                </a:ext>
              </a:extLst>
            </p:cNvPr>
            <p:cNvCxnSpPr>
              <a:cxnSpLocks/>
              <a:stCxn id="17" idx="2"/>
              <a:endCxn id="31" idx="0"/>
            </p:cNvCxnSpPr>
            <p:nvPr/>
          </p:nvCxnSpPr>
          <p:spPr>
            <a:xfrm rot="16200000" flipH="1">
              <a:off x="5818414" y="5230585"/>
              <a:ext cx="404948" cy="2177"/>
            </a:xfrm>
            <a:prstGeom prst="bentConnector3">
              <a:avLst>
                <a:gd name="adj1" fmla="val 50000"/>
              </a:avLst>
            </a:prstGeom>
            <a:ln>
              <a:solidFill>
                <a:srgbClr val="009E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268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361" b="8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677656"/>
          </a:xfrm>
          <a:prstGeom prst="rect">
            <a:avLst/>
          </a:prstGeom>
          <a:noFill/>
        </p:spPr>
        <p:txBody>
          <a:bodyPr wrap="square" rtlCol="0">
            <a:spAutoFit/>
          </a:bodyPr>
          <a:lstStyle/>
          <a:p>
            <a:r>
              <a:rPr lang="en-US" sz="2800" dirty="0"/>
              <a:t>“But now when these men are no longer with us, and you think you cannot be contradicted, you venture to publish it.”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FLAVIUS JOSEPHUS</a:t>
            </a:r>
            <a:br>
              <a:rPr lang="en-US" sz="2000" b="1" dirty="0">
                <a:solidFill>
                  <a:schemeClr val="tx1"/>
                </a:solidFill>
              </a:rPr>
            </a:br>
            <a:r>
              <a:rPr lang="en-US" sz="2000" i="1" dirty="0">
                <a:solidFill>
                  <a:schemeClr val="tx1"/>
                </a:solidFill>
              </a:rPr>
              <a:t>The Life of Flavius Josephus, 336</a:t>
            </a:r>
            <a:endParaRPr lang="en-US" sz="2000" dirty="0">
              <a:solidFill>
                <a:schemeClr val="tx1"/>
              </a:solidFill>
            </a:endParaRPr>
          </a:p>
        </p:txBody>
      </p:sp>
    </p:spTree>
    <p:extLst>
      <p:ext uri="{BB962C8B-B14F-4D97-AF65-F5344CB8AC3E}">
        <p14:creationId xmlns:p14="http://schemas.microsoft.com/office/powerpoint/2010/main" val="313126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7238" b="7238"/>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862322"/>
          </a:xfrm>
          <a:prstGeom prst="rect">
            <a:avLst/>
          </a:prstGeom>
          <a:noFill/>
        </p:spPr>
        <p:txBody>
          <a:bodyPr wrap="square" rtlCol="0">
            <a:spAutoFit/>
          </a:bodyPr>
          <a:lstStyle/>
          <a:p>
            <a:r>
              <a:rPr lang="en-US" sz="3000" dirty="0"/>
              <a:t>“﻿gathering information out of a book is not the same thing, nor even comparable to </a:t>
            </a:r>
            <a:r>
              <a:rPr lang="en-US" sz="3000" b="1" dirty="0">
                <a:highlight>
                  <a:srgbClr val="C00002"/>
                </a:highlight>
              </a:rPr>
              <a:t>learning from the living voice</a:t>
            </a:r>
            <a:r>
              <a:rPr lang="en-US" sz="3000" dirty="0"/>
              <a:t>.”</a:t>
            </a:r>
            <a:endParaRPr lang="en-US" sz="3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GALEN</a:t>
            </a:r>
            <a:br>
              <a:rPr lang="en-US" sz="2000" b="1" dirty="0">
                <a:solidFill>
                  <a:schemeClr val="tx1"/>
                </a:solidFill>
              </a:rPr>
            </a:br>
            <a:r>
              <a:rPr lang="en-US" sz="2000" i="1" dirty="0">
                <a:solidFill>
                  <a:schemeClr val="tx1"/>
                </a:solidFill>
              </a:rPr>
              <a:t>﻿De </a:t>
            </a:r>
            <a:r>
              <a:rPr lang="en-US" sz="2000" i="1" dirty="0" err="1">
                <a:solidFill>
                  <a:schemeClr val="tx1"/>
                </a:solidFill>
              </a:rPr>
              <a:t>Compositione</a:t>
            </a:r>
            <a:r>
              <a:rPr lang="en-US" sz="2000" i="1" dirty="0">
                <a:solidFill>
                  <a:schemeClr val="tx1"/>
                </a:solidFill>
              </a:rPr>
              <a:t> </a:t>
            </a:r>
            <a:r>
              <a:rPr lang="en-US" sz="2000" i="1" dirty="0" err="1">
                <a:solidFill>
                  <a:schemeClr val="tx1"/>
                </a:solidFill>
              </a:rPr>
              <a:t>Medicamentorum</a:t>
            </a:r>
            <a:r>
              <a:rPr lang="en-US" sz="2000" i="1" dirty="0">
                <a:solidFill>
                  <a:schemeClr val="tx1"/>
                </a:solidFill>
              </a:rPr>
              <a:t> Secundum Locus, 6</a:t>
            </a:r>
            <a:endParaRPr lang="en-US" sz="2000" dirty="0">
              <a:solidFill>
                <a:schemeClr val="tx1"/>
              </a:solidFill>
            </a:endParaRPr>
          </a:p>
        </p:txBody>
      </p:sp>
    </p:spTree>
    <p:extLst>
      <p:ext uri="{BB962C8B-B14F-4D97-AF65-F5344CB8AC3E}">
        <p14:creationId xmlns:p14="http://schemas.microsoft.com/office/powerpoint/2010/main" val="63553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7238" b="7238"/>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862322"/>
          </a:xfrm>
          <a:prstGeom prst="rect">
            <a:avLst/>
          </a:prstGeom>
          <a:noFill/>
        </p:spPr>
        <p:txBody>
          <a:bodyPr wrap="square" rtlCol="0">
            <a:spAutoFit/>
          </a:bodyPr>
          <a:lstStyle/>
          <a:p>
            <a:r>
              <a:rPr lang="en-US" sz="3000" dirty="0"/>
              <a:t>“﻿</a:t>
            </a:r>
            <a:r>
              <a:rPr lang="en-US" sz="3000" b="1" dirty="0">
                <a:highlight>
                  <a:srgbClr val="C00002"/>
                </a:highlight>
              </a:rPr>
              <a:t>better to be an eyewitness</a:t>
            </a:r>
            <a:r>
              <a:rPr lang="en-US" sz="3000" b="1" baseline="30000" dirty="0">
                <a:highlight>
                  <a:srgbClr val="C00002"/>
                </a:highlight>
              </a:rPr>
              <a:t>1</a:t>
            </a:r>
            <a:r>
              <a:rPr lang="en-US" sz="3000" dirty="0"/>
              <a:t> by the side of the master himself and not to be like those who navigate out of books.”</a:t>
            </a:r>
            <a:endParaRPr lang="en-US" sz="3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GALEN</a:t>
            </a:r>
            <a:br>
              <a:rPr lang="en-US" sz="2000" b="1" dirty="0">
                <a:solidFill>
                  <a:schemeClr val="tx1"/>
                </a:solidFill>
              </a:rPr>
            </a:br>
            <a:r>
              <a:rPr lang="en-US" sz="2000" i="1" dirty="0">
                <a:solidFill>
                  <a:schemeClr val="tx1"/>
                </a:solidFill>
              </a:rPr>
              <a:t>﻿De </a:t>
            </a:r>
            <a:r>
              <a:rPr lang="en-US" sz="2000" i="1" dirty="0" err="1">
                <a:solidFill>
                  <a:schemeClr val="tx1"/>
                </a:solidFill>
              </a:rPr>
              <a:t>Temperamentis</a:t>
            </a:r>
            <a:r>
              <a:rPr lang="en-US" sz="2000" i="1" dirty="0">
                <a:solidFill>
                  <a:schemeClr val="tx1"/>
                </a:solidFill>
              </a:rPr>
              <a:t>, 6</a:t>
            </a:r>
          </a:p>
          <a:p>
            <a:endParaRPr lang="en-US" sz="2000" i="1" dirty="0">
              <a:solidFill>
                <a:schemeClr val="tx1"/>
              </a:solidFill>
            </a:endParaRPr>
          </a:p>
          <a:p>
            <a:r>
              <a:rPr lang="en-US" sz="2000" i="1" baseline="30000" dirty="0">
                <a:solidFill>
                  <a:schemeClr val="tx1"/>
                </a:solidFill>
              </a:rPr>
              <a:t>1</a:t>
            </a:r>
            <a:r>
              <a:rPr lang="en-US" sz="2000" i="1" dirty="0">
                <a:solidFill>
                  <a:schemeClr val="tx1"/>
                </a:solidFill>
              </a:rPr>
              <a:t> Same word that Luke uses (</a:t>
            </a:r>
            <a:r>
              <a:rPr lang="el-GR" sz="2000" i="1" dirty="0" err="1">
                <a:solidFill>
                  <a:schemeClr val="tx1"/>
                </a:solidFill>
              </a:rPr>
              <a:t>αὐτόπτης</a:t>
            </a:r>
            <a:r>
              <a:rPr lang="en-US" sz="2000" i="1" dirty="0">
                <a:solidFill>
                  <a:schemeClr val="tx1"/>
                </a:solidFill>
              </a:rPr>
              <a:t>)</a:t>
            </a:r>
            <a:br>
              <a:rPr lang="en-US" sz="2000" i="1" dirty="0">
                <a:solidFill>
                  <a:schemeClr val="tx1"/>
                </a:solidFill>
              </a:rPr>
            </a:br>
            <a:br>
              <a:rPr lang="en-US" sz="2000" i="1"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24831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18" r="2218"/>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477875"/>
          </a:xfrm>
          <a:prstGeom prst="rect">
            <a:avLst/>
          </a:prstGeom>
          <a:noFill/>
        </p:spPr>
        <p:txBody>
          <a:bodyPr wrap="square" rtlCol="0">
            <a:spAutoFit/>
          </a:bodyPr>
          <a:lstStyle/>
          <a:p>
            <a:r>
              <a:rPr lang="en-US" sz="2700" dirty="0"/>
              <a:t>“﻿﻿As to the facts themselves, [the historian] should not assemble them at random, but only after much laborious and </a:t>
            </a:r>
            <a:r>
              <a:rPr lang="en-US" sz="2700" b="1" dirty="0">
                <a:highlight>
                  <a:srgbClr val="C00002"/>
                </a:highlight>
              </a:rPr>
              <a:t>painstaking investigation</a:t>
            </a:r>
            <a:r>
              <a:rPr lang="en-US" sz="2700" dirty="0"/>
              <a:t>”</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LUCIAN OF SAMISOTA</a:t>
            </a:r>
            <a:br>
              <a:rPr lang="en-US" sz="2000" b="1" dirty="0">
                <a:solidFill>
                  <a:schemeClr val="tx1"/>
                </a:solidFill>
              </a:rPr>
            </a:br>
            <a:r>
              <a:rPr lang="en-US" sz="2000" i="1" dirty="0">
                <a:solidFill>
                  <a:schemeClr val="tx1"/>
                </a:solidFill>
              </a:rPr>
              <a:t>﻿Quomodo </a:t>
            </a:r>
            <a:r>
              <a:rPr lang="en-US" sz="2000" i="1" dirty="0" err="1">
                <a:solidFill>
                  <a:schemeClr val="tx1"/>
                </a:solidFill>
              </a:rPr>
              <a:t>historia</a:t>
            </a:r>
            <a:r>
              <a:rPr lang="en-US" sz="2000" i="1" dirty="0">
                <a:solidFill>
                  <a:schemeClr val="tx1"/>
                </a:solidFill>
              </a:rPr>
              <a:t> </a:t>
            </a:r>
            <a:r>
              <a:rPr lang="en-US" sz="2000" i="1" dirty="0" err="1">
                <a:solidFill>
                  <a:schemeClr val="tx1"/>
                </a:solidFill>
              </a:rPr>
              <a:t>conscribenda</a:t>
            </a:r>
            <a:r>
              <a:rPr lang="en-US" sz="2000" i="1" dirty="0">
                <a:solidFill>
                  <a:schemeClr val="tx1"/>
                </a:solidFill>
              </a:rPr>
              <a:t> sit, 47 </a:t>
            </a:r>
          </a:p>
        </p:txBody>
      </p:sp>
    </p:spTree>
    <p:extLst>
      <p:ext uri="{BB962C8B-B14F-4D97-AF65-F5344CB8AC3E}">
        <p14:creationId xmlns:p14="http://schemas.microsoft.com/office/powerpoint/2010/main" val="377283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2.59259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18" r="2218"/>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“﻿He should </a:t>
            </a:r>
            <a:r>
              <a:rPr lang="en-US" sz="3200" b="1" dirty="0">
                <a:highlight>
                  <a:srgbClr val="C00002"/>
                </a:highlight>
              </a:rPr>
              <a:t>for preference be an eyewitness</a:t>
            </a:r>
            <a:r>
              <a:rPr lang="en-US" sz="3200" dirty="0"/>
              <a:t> but, if not, listen to those who tell the more impartial story”</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LUCIAN OF SAMISOTA</a:t>
            </a:r>
            <a:br>
              <a:rPr lang="en-US" sz="2000" b="1" dirty="0">
                <a:solidFill>
                  <a:schemeClr val="tx1"/>
                </a:solidFill>
              </a:rPr>
            </a:br>
            <a:r>
              <a:rPr lang="en-US" sz="2000" i="1" dirty="0">
                <a:solidFill>
                  <a:schemeClr val="tx1"/>
                </a:solidFill>
              </a:rPr>
              <a:t>﻿Quomodo </a:t>
            </a:r>
            <a:r>
              <a:rPr lang="en-US" sz="2000" i="1" dirty="0" err="1">
                <a:solidFill>
                  <a:schemeClr val="tx1"/>
                </a:solidFill>
              </a:rPr>
              <a:t>historia</a:t>
            </a:r>
            <a:r>
              <a:rPr lang="en-US" sz="2000" i="1" dirty="0">
                <a:solidFill>
                  <a:schemeClr val="tx1"/>
                </a:solidFill>
              </a:rPr>
              <a:t> </a:t>
            </a:r>
            <a:r>
              <a:rPr lang="en-US" sz="2000" i="1" dirty="0" err="1">
                <a:solidFill>
                  <a:schemeClr val="tx1"/>
                </a:solidFill>
              </a:rPr>
              <a:t>conscribenda</a:t>
            </a:r>
            <a:r>
              <a:rPr lang="en-US" sz="2000" i="1" dirty="0">
                <a:solidFill>
                  <a:schemeClr val="tx1"/>
                </a:solidFill>
              </a:rPr>
              <a:t> sit, 47 </a:t>
            </a:r>
          </a:p>
        </p:txBody>
      </p:sp>
    </p:spTree>
    <p:extLst>
      <p:ext uri="{BB962C8B-B14F-4D97-AF65-F5344CB8AC3E}">
        <p14:creationId xmlns:p14="http://schemas.microsoft.com/office/powerpoint/2010/main" val="298550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00" r="260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“﻿Papias assumes that the value of oral traditions depends on their derivation from </a:t>
            </a:r>
            <a:r>
              <a:rPr lang="en-US" sz="3200" b="1" dirty="0">
                <a:highlight>
                  <a:srgbClr val="C00002"/>
                </a:highlight>
              </a:rPr>
              <a:t>still living witnesses</a:t>
            </a:r>
            <a:r>
              <a:rPr lang="en-US" sz="3200" dirty="0"/>
              <a:t>”</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RICHARD BAUCKHAM</a:t>
            </a:r>
            <a:br>
              <a:rPr lang="en-US" sz="2000" b="1" dirty="0">
                <a:solidFill>
                  <a:schemeClr val="tx1"/>
                </a:solidFill>
              </a:rPr>
            </a:br>
            <a:r>
              <a:rPr lang="en-US" sz="2000" i="1" dirty="0">
                <a:solidFill>
                  <a:schemeClr val="tx1"/>
                </a:solidFill>
              </a:rPr>
              <a:t>﻿Jesus and the Eyewitnesses (page 28)</a:t>
            </a:r>
          </a:p>
        </p:txBody>
      </p:sp>
    </p:spTree>
    <p:extLst>
      <p:ext uri="{BB962C8B-B14F-4D97-AF65-F5344CB8AC3E}">
        <p14:creationId xmlns:p14="http://schemas.microsoft.com/office/powerpoint/2010/main" val="356795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38889E-6 0.0169 L -1.38889E-6 -1.11111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89C607E-23F7-1D43-B569-801CED367AB1}"/>
              </a:ext>
            </a:extLst>
          </p:cNvPr>
          <p:cNvGraphicFramePr>
            <a:graphicFrameLocks noGrp="1"/>
          </p:cNvGraphicFramePr>
          <p:nvPr>
            <p:extLst>
              <p:ext uri="{D42A27DB-BD31-4B8C-83A1-F6EECF244321}">
                <p14:modId xmlns:p14="http://schemas.microsoft.com/office/powerpoint/2010/main" val="2731753668"/>
              </p:ext>
            </p:extLst>
          </p:nvPr>
        </p:nvGraphicFramePr>
        <p:xfrm>
          <a:off x="114300" y="533400"/>
          <a:ext cx="8915400" cy="4495799"/>
        </p:xfrm>
        <a:graphic>
          <a:graphicData uri="http://schemas.openxmlformats.org/drawingml/2006/table">
            <a:tbl>
              <a:tblPr firstRow="1" bandRow="1">
                <a:tableStyleId>{2D5ABB26-0587-4C30-8999-92F81FD0307C}</a:tableStyleId>
              </a:tblPr>
              <a:tblGrid>
                <a:gridCol w="3543300">
                  <a:extLst>
                    <a:ext uri="{9D8B030D-6E8A-4147-A177-3AD203B41FA5}">
                      <a16:colId xmlns:a16="http://schemas.microsoft.com/office/drawing/2014/main" val="3623029985"/>
                    </a:ext>
                  </a:extLst>
                </a:gridCol>
                <a:gridCol w="5372100">
                  <a:extLst>
                    <a:ext uri="{9D8B030D-6E8A-4147-A177-3AD203B41FA5}">
                      <a16:colId xmlns:a16="http://schemas.microsoft.com/office/drawing/2014/main" val="4294323797"/>
                    </a:ext>
                  </a:extLst>
                </a:gridCol>
              </a:tblGrid>
              <a:tr h="1005171">
                <a:tc>
                  <a:txBody>
                    <a:bodyPr/>
                    <a:lstStyle/>
                    <a:p>
                      <a:pPr algn="r" rtl="0" fontAlgn="t">
                        <a:spcBef>
                          <a:spcPts val="0"/>
                        </a:spcBef>
                        <a:spcAft>
                          <a:spcPts val="0"/>
                        </a:spcAft>
                      </a:pPr>
                      <a:r>
                        <a:rPr lang="en-US" sz="4000" b="1" dirty="0">
                          <a:solidFill>
                            <a:srgbClr val="009EC0"/>
                          </a:solidFill>
                          <a:effectLst/>
                          <a:latin typeface="+mj-lt"/>
                        </a:rPr>
                        <a:t>Lesson</a:t>
                      </a:r>
                    </a:p>
                  </a:txBody>
                  <a:tcPr marL="182880" marR="182880" marT="63500" marB="63500" anchor="b">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4000" b="1" dirty="0">
                          <a:solidFill>
                            <a:schemeClr val="tx1"/>
                          </a:solidFill>
                          <a:effectLst/>
                          <a:latin typeface="+mj-lt"/>
                        </a:rPr>
                        <a:t>Why?</a:t>
                      </a:r>
                    </a:p>
                  </a:txBody>
                  <a:tcPr marL="182880" marR="182880" marT="63500" marB="63500" anchor="b">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136906228"/>
                  </a:ext>
                </a:extLst>
              </a:tr>
              <a:tr h="872657">
                <a:tc>
                  <a:txBody>
                    <a:bodyPr/>
                    <a:lstStyle/>
                    <a:p>
                      <a:pPr algn="r" rtl="0" fontAlgn="t">
                        <a:spcBef>
                          <a:spcPts val="0"/>
                        </a:spcBef>
                        <a:spcAft>
                          <a:spcPts val="0"/>
                        </a:spcAft>
                      </a:pPr>
                      <a:r>
                        <a:rPr lang="en-US" sz="2200" b="0" i="0" u="none" strike="noStrike" dirty="0">
                          <a:solidFill>
                            <a:srgbClr val="009EC0"/>
                          </a:solidFill>
                          <a:effectLst/>
                          <a:latin typeface="+mj-lt"/>
                        </a:rPr>
                        <a:t>The Art of Asking Questions </a:t>
                      </a: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200" dirty="0">
                          <a:solidFill>
                            <a:schemeClr val="tx1"/>
                          </a:solidFill>
                          <a:effectLst/>
                          <a:latin typeface="+mj-lt"/>
                        </a:rPr>
                        <a:t>Use questions to further a conversion </a:t>
                      </a: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3592000535"/>
                  </a:ext>
                </a:extLst>
              </a:tr>
              <a:tr h="872657">
                <a:tc>
                  <a:txBody>
                    <a:bodyPr/>
                    <a:lstStyle/>
                    <a:p>
                      <a:pPr algn="r" rtl="0" fontAlgn="t">
                        <a:spcBef>
                          <a:spcPts val="0"/>
                        </a:spcBef>
                        <a:spcAft>
                          <a:spcPts val="0"/>
                        </a:spcAft>
                      </a:pPr>
                      <a:r>
                        <a:rPr lang="en-US" sz="2200" b="0" dirty="0">
                          <a:solidFill>
                            <a:srgbClr val="009EC0"/>
                          </a:solidFill>
                          <a:effectLst/>
                          <a:latin typeface="+mj-lt"/>
                        </a:rPr>
                        <a:t>Gardening and Harvesting </a:t>
                      </a: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200" dirty="0">
                          <a:solidFill>
                            <a:schemeClr val="tx1"/>
                          </a:solidFill>
                          <a:effectLst/>
                          <a:latin typeface="+mj-lt"/>
                        </a:rPr>
                        <a:t>Make progress, not a home run </a:t>
                      </a: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2330484482"/>
                  </a:ext>
                </a:extLst>
              </a:tr>
              <a:tr h="872657">
                <a:tc>
                  <a:txBody>
                    <a:bodyPr/>
                    <a:lstStyle/>
                    <a:p>
                      <a:pPr algn="r" rtl="0" fontAlgn="t">
                        <a:spcBef>
                          <a:spcPts val="0"/>
                        </a:spcBef>
                        <a:spcAft>
                          <a:spcPts val="0"/>
                        </a:spcAft>
                      </a:pPr>
                      <a:r>
                        <a:rPr lang="en-US" sz="2200" b="0" i="0" u="none" strike="noStrike" dirty="0">
                          <a:solidFill>
                            <a:srgbClr val="009EC0"/>
                          </a:solidFill>
                          <a:effectLst/>
                          <a:latin typeface="+mj-lt"/>
                        </a:rPr>
                        <a:t>Ambassadors for Christ </a:t>
                      </a: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200" b="0" i="0" u="none" strike="noStrike" dirty="0">
                          <a:solidFill>
                            <a:schemeClr val="tx1"/>
                          </a:solidFill>
                          <a:effectLst/>
                          <a:latin typeface="+mj-lt"/>
                        </a:rPr>
                        <a:t>Represent Christ in our approach</a:t>
                      </a: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564031315"/>
                  </a:ext>
                </a:extLst>
              </a:tr>
              <a:tr h="872657">
                <a:tc>
                  <a:txBody>
                    <a:bodyPr/>
                    <a:lstStyle/>
                    <a:p>
                      <a:pPr algn="r" rtl="0" fontAlgn="t">
                        <a:spcBef>
                          <a:spcPts val="0"/>
                        </a:spcBef>
                        <a:spcAft>
                          <a:spcPts val="0"/>
                        </a:spcAft>
                      </a:pPr>
                      <a:r>
                        <a:rPr lang="en-US" sz="2200" b="0" dirty="0">
                          <a:solidFill>
                            <a:srgbClr val="009EC0"/>
                          </a:solidFill>
                          <a:effectLst/>
                          <a:latin typeface="+mj-lt"/>
                        </a:rPr>
                        <a:t>A-Paul-</a:t>
                      </a:r>
                      <a:r>
                        <a:rPr lang="en-US" sz="2200" b="0" dirty="0" err="1">
                          <a:solidFill>
                            <a:srgbClr val="009EC0"/>
                          </a:solidFill>
                          <a:effectLst/>
                          <a:latin typeface="+mj-lt"/>
                        </a:rPr>
                        <a:t>agetics</a:t>
                      </a:r>
                      <a:r>
                        <a:rPr lang="en-US" sz="2200" b="0" dirty="0">
                          <a:solidFill>
                            <a:srgbClr val="009EC0"/>
                          </a:solidFill>
                          <a:effectLst/>
                          <a:latin typeface="+mj-lt"/>
                        </a:rPr>
                        <a:t> </a:t>
                      </a: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200" dirty="0">
                          <a:solidFill>
                            <a:schemeClr val="tx1"/>
                          </a:solidFill>
                          <a:effectLst/>
                          <a:latin typeface="+mj-lt"/>
                        </a:rPr>
                        <a:t>Don’t just become a harsh critic</a:t>
                      </a: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3045623234"/>
                  </a:ext>
                </a:extLst>
              </a:tr>
            </a:tbl>
          </a:graphicData>
        </a:graphic>
      </p:graphicFrame>
    </p:spTree>
    <p:extLst>
      <p:ext uri="{BB962C8B-B14F-4D97-AF65-F5344CB8AC3E}">
        <p14:creationId xmlns:p14="http://schemas.microsoft.com/office/powerpoint/2010/main" val="1680036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fontScale="90000"/>
          </a:bodyPr>
          <a:lstStyle/>
          <a:p>
            <a:pPr>
              <a:tabLst>
                <a:tab pos="91440" algn="l"/>
              </a:tabLst>
            </a:pPr>
            <a:r>
              <a:rPr lang="en-US" sz="4300" dirty="0"/>
              <a:t>“That which was from the beginning, which we have heard, which we have seen with our own eyes, which we have gazed upon and touched with our own hands—this is the Word of life.”</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a:bodyPr>
          <a:lstStyle/>
          <a:p>
            <a:pPr algn="l"/>
            <a:r>
              <a:rPr lang="en-US" sz="4400" cap="all" dirty="0">
                <a:solidFill>
                  <a:srgbClr val="009EC0"/>
                </a:solidFill>
              </a:rPr>
              <a:t>1 John 1:1</a:t>
            </a:r>
            <a:endParaRPr lang="en-US" sz="4400" b="0" i="1" dirty="0">
              <a:solidFill>
                <a:srgbClr val="009EC0"/>
              </a:solidFill>
            </a:endParaRPr>
          </a:p>
        </p:txBody>
      </p:sp>
    </p:spTree>
    <p:extLst>
      <p:ext uri="{BB962C8B-B14F-4D97-AF65-F5344CB8AC3E}">
        <p14:creationId xmlns:p14="http://schemas.microsoft.com/office/powerpoint/2010/main" val="800204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Document the claims of 1 Corinthians 15:1-8 regarding the resurrection account sources</a:t>
            </a:r>
          </a:p>
        </p:txBody>
      </p:sp>
      <p:sp>
        <p:nvSpPr>
          <p:cNvPr id="3" name="Text Placeholder 2"/>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2780085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95" b="95"/>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08543"/>
          </a:xfrm>
          <a:prstGeom prst="rect">
            <a:avLst/>
          </a:prstGeom>
          <a:noFill/>
        </p:spPr>
        <p:txBody>
          <a:bodyPr wrap="square" rtlCol="0">
            <a:spAutoFit/>
          </a:bodyPr>
          <a:lstStyle/>
          <a:p>
            <a:r>
              <a:rPr lang="en-US" sz="2800" dirty="0"/>
              <a:t>“</a:t>
            </a:r>
            <a:r>
              <a:rPr lang="en-US" sz="2800" b="1" dirty="0">
                <a:highlight>
                  <a:srgbClr val="C00002"/>
                </a:highlight>
              </a:rPr>
              <a:t>those who were healed … were always present</a:t>
            </a:r>
            <a:r>
              <a:rPr lang="en-US" sz="2800" dirty="0"/>
              <a:t>, </a:t>
            </a:r>
          </a:p>
          <a:p>
            <a:r>
              <a:rPr lang="en-US" sz="2800" dirty="0"/>
              <a:t>not merely when the Savior … some of them survived </a:t>
            </a:r>
            <a:r>
              <a:rPr lang="en-US" sz="2800" b="1" dirty="0">
                <a:highlight>
                  <a:srgbClr val="C00002"/>
                </a:highlight>
              </a:rPr>
              <a:t>even to our own times</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QUADRATUS OF ATHENS</a:t>
            </a:r>
            <a:br>
              <a:rPr lang="en-US" sz="2000" b="1" dirty="0">
                <a:solidFill>
                  <a:schemeClr val="tx1"/>
                </a:solidFill>
              </a:rPr>
            </a:br>
            <a:r>
              <a:rPr lang="en-US" sz="2000" i="1" dirty="0">
                <a:solidFill>
                  <a:schemeClr val="tx1"/>
                </a:solidFill>
              </a:rPr>
              <a:t>Ecclesiastical History 4.3.2</a:t>
            </a:r>
            <a:br>
              <a:rPr lang="en-US" sz="2000" i="1" dirty="0">
                <a:solidFill>
                  <a:schemeClr val="tx1"/>
                </a:solidFill>
              </a:rPr>
            </a:br>
            <a:br>
              <a:rPr lang="en-US" sz="2000" i="1" dirty="0">
                <a:solidFill>
                  <a:schemeClr val="tx1"/>
                </a:solidFill>
              </a:rPr>
            </a:br>
            <a:r>
              <a:rPr lang="en-US" sz="2000" dirty="0">
                <a:solidFill>
                  <a:schemeClr val="tx1"/>
                </a:solidFill>
              </a:rPr>
              <a:t>Writing in 117 CE</a:t>
            </a:r>
          </a:p>
        </p:txBody>
      </p:sp>
    </p:spTree>
    <p:extLst>
      <p:ext uri="{BB962C8B-B14F-4D97-AF65-F5344CB8AC3E}">
        <p14:creationId xmlns:p14="http://schemas.microsoft.com/office/powerpoint/2010/main" val="141187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89C607E-23F7-1D43-B569-801CED367AB1}"/>
              </a:ext>
            </a:extLst>
          </p:cNvPr>
          <p:cNvGraphicFramePr>
            <a:graphicFrameLocks noGrp="1"/>
          </p:cNvGraphicFramePr>
          <p:nvPr>
            <p:extLst>
              <p:ext uri="{D42A27DB-BD31-4B8C-83A1-F6EECF244321}">
                <p14:modId xmlns:p14="http://schemas.microsoft.com/office/powerpoint/2010/main" val="4180678416"/>
              </p:ext>
            </p:extLst>
          </p:nvPr>
        </p:nvGraphicFramePr>
        <p:xfrm>
          <a:off x="228600" y="1664513"/>
          <a:ext cx="8115298" cy="3745687"/>
        </p:xfrm>
        <a:graphic>
          <a:graphicData uri="http://schemas.openxmlformats.org/drawingml/2006/table">
            <a:tbl>
              <a:tblPr firstRow="1" bandRow="1">
                <a:tableStyleId>{2D5ABB26-0587-4C30-8999-92F81FD0307C}</a:tableStyleId>
              </a:tblPr>
              <a:tblGrid>
                <a:gridCol w="2781300">
                  <a:extLst>
                    <a:ext uri="{9D8B030D-6E8A-4147-A177-3AD203B41FA5}">
                      <a16:colId xmlns:a16="http://schemas.microsoft.com/office/drawing/2014/main" val="3623029985"/>
                    </a:ext>
                  </a:extLst>
                </a:gridCol>
                <a:gridCol w="1752599">
                  <a:extLst>
                    <a:ext uri="{9D8B030D-6E8A-4147-A177-3AD203B41FA5}">
                      <a16:colId xmlns:a16="http://schemas.microsoft.com/office/drawing/2014/main" val="4294323797"/>
                    </a:ext>
                  </a:extLst>
                </a:gridCol>
                <a:gridCol w="1828800">
                  <a:extLst>
                    <a:ext uri="{9D8B030D-6E8A-4147-A177-3AD203B41FA5}">
                      <a16:colId xmlns:a16="http://schemas.microsoft.com/office/drawing/2014/main" val="2231464644"/>
                    </a:ext>
                  </a:extLst>
                </a:gridCol>
                <a:gridCol w="1752599">
                  <a:extLst>
                    <a:ext uri="{9D8B030D-6E8A-4147-A177-3AD203B41FA5}">
                      <a16:colId xmlns:a16="http://schemas.microsoft.com/office/drawing/2014/main" val="1714938492"/>
                    </a:ext>
                  </a:extLst>
                </a:gridCol>
              </a:tblGrid>
              <a:tr h="826506">
                <a:tc>
                  <a:txBody>
                    <a:bodyPr/>
                    <a:lstStyle/>
                    <a:p>
                      <a:pPr algn="l" rtl="0" fontAlgn="t">
                        <a:spcBef>
                          <a:spcPts val="0"/>
                        </a:spcBef>
                        <a:spcAft>
                          <a:spcPts val="0"/>
                        </a:spcAft>
                      </a:pPr>
                      <a:r>
                        <a:rPr lang="en-US" sz="2800" b="1" dirty="0">
                          <a:solidFill>
                            <a:srgbClr val="009EC0"/>
                          </a:solidFill>
                          <a:effectLst/>
                          <a:latin typeface="+mj-lt"/>
                        </a:rPr>
                        <a:t>Beneficiary</a:t>
                      </a:r>
                    </a:p>
                  </a:txBody>
                  <a:tcPr marL="182880" marR="182880" marT="274320" marB="274320" anchor="b">
                    <a:lnR w="3175" cap="flat" cmpd="sng" algn="ctr">
                      <a:solidFill>
                        <a:schemeClr val="tx1">
                          <a:lumMod val="65000"/>
                        </a:schemeClr>
                      </a:solidFill>
                      <a:prstDash val="solid"/>
                      <a:round/>
                      <a:headEnd type="none" w="med" len="med"/>
                      <a:tailEnd type="none" w="med" len="med"/>
                    </a:lnR>
                  </a:tcPr>
                </a:tc>
                <a:tc>
                  <a:txBody>
                    <a:bodyPr/>
                    <a:lstStyle/>
                    <a:p>
                      <a:pPr algn="ctr" rtl="0" fontAlgn="t">
                        <a:spcBef>
                          <a:spcPts val="0"/>
                        </a:spcBef>
                        <a:spcAft>
                          <a:spcPts val="0"/>
                        </a:spcAft>
                      </a:pPr>
                      <a:r>
                        <a:rPr lang="en-US" sz="2800" b="1" dirty="0">
                          <a:solidFill>
                            <a:schemeClr val="tx1"/>
                          </a:solidFill>
                          <a:effectLst/>
                          <a:latin typeface="+mj-lt"/>
                        </a:rPr>
                        <a:t>Mark</a:t>
                      </a:r>
                    </a:p>
                  </a:txBody>
                  <a:tcPr marL="182880" marR="182880" marT="274320" marB="274320" anchor="b">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algn="ctr" rtl="0" fontAlgn="t">
                        <a:spcBef>
                          <a:spcPts val="0"/>
                        </a:spcBef>
                        <a:spcAft>
                          <a:spcPts val="0"/>
                        </a:spcAft>
                      </a:pPr>
                      <a:r>
                        <a:rPr lang="en-US" sz="2800" b="1" dirty="0">
                          <a:solidFill>
                            <a:schemeClr val="tx1"/>
                          </a:solidFill>
                          <a:effectLst/>
                          <a:latin typeface="+mj-lt"/>
                        </a:rPr>
                        <a:t>Matthew</a:t>
                      </a:r>
                    </a:p>
                  </a:txBody>
                  <a:tcPr marL="182880" marR="182880" marT="274320" marB="274320" anchor="b">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algn="ctr" rtl="0" fontAlgn="t">
                        <a:spcBef>
                          <a:spcPts val="0"/>
                        </a:spcBef>
                        <a:spcAft>
                          <a:spcPts val="0"/>
                        </a:spcAft>
                      </a:pPr>
                      <a:r>
                        <a:rPr lang="en-US" sz="2800" b="1" dirty="0">
                          <a:solidFill>
                            <a:schemeClr val="tx1"/>
                          </a:solidFill>
                          <a:effectLst/>
                          <a:latin typeface="+mj-lt"/>
                        </a:rPr>
                        <a:t>Luke</a:t>
                      </a:r>
                    </a:p>
                  </a:txBody>
                  <a:tcPr marL="182880" marR="182880" marT="274320" marB="274320" anchor="b">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extLst>
                  <a:ext uri="{0D108BD9-81ED-4DB2-BD59-A6C34878D82A}">
                    <a16:rowId xmlns:a16="http://schemas.microsoft.com/office/drawing/2014/main" val="1136906228"/>
                  </a:ext>
                </a:extLst>
              </a:tr>
              <a:tr h="826506">
                <a:tc>
                  <a:txBody>
                    <a:bodyPr/>
                    <a:lstStyle/>
                    <a:p>
                      <a:pPr algn="l" rtl="0" fontAlgn="t">
                        <a:spcBef>
                          <a:spcPts val="0"/>
                        </a:spcBef>
                        <a:spcAft>
                          <a:spcPts val="0"/>
                        </a:spcAft>
                      </a:pPr>
                      <a:r>
                        <a:rPr lang="en-US" sz="2400" b="0" i="0" u="none" strike="noStrike" dirty="0">
                          <a:solidFill>
                            <a:srgbClr val="009EC0"/>
                          </a:solidFill>
                          <a:effectLst/>
                          <a:latin typeface="+mj-lt"/>
                        </a:rPr>
                        <a:t>Jairus</a:t>
                      </a:r>
                      <a:endParaRPr lang="en-US" sz="2400" b="0" dirty="0">
                        <a:solidFill>
                          <a:srgbClr val="009EC0"/>
                        </a:solidFill>
                        <a:effectLst/>
                        <a:latin typeface="+mj-lt"/>
                      </a:endParaRPr>
                    </a:p>
                  </a:txBody>
                  <a:tcPr marL="182880" marR="182880" marT="274320" marB="274320" anchor="ctr">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extLst>
                  <a:ext uri="{0D108BD9-81ED-4DB2-BD59-A6C34878D82A}">
                    <a16:rowId xmlns:a16="http://schemas.microsoft.com/office/drawing/2014/main" val="3592000535"/>
                  </a:ext>
                </a:extLst>
              </a:tr>
              <a:tr h="83446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2400" b="0" dirty="0">
                          <a:solidFill>
                            <a:srgbClr val="009EC0"/>
                          </a:solidFill>
                          <a:effectLst/>
                          <a:latin typeface="+mj-lt"/>
                        </a:rPr>
                        <a:t>Bartimaeus</a:t>
                      </a:r>
                    </a:p>
                  </a:txBody>
                  <a:tcPr marL="182880" marR="182880" marT="274320" marB="274320" anchor="ctr">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extLst>
                  <a:ext uri="{0D108BD9-81ED-4DB2-BD59-A6C34878D82A}">
                    <a16:rowId xmlns:a16="http://schemas.microsoft.com/office/drawing/2014/main" val="2330484482"/>
                  </a:ext>
                </a:extLst>
              </a:tr>
              <a:tr h="941527">
                <a:tc>
                  <a:txBody>
                    <a:bodyPr/>
                    <a:lstStyle/>
                    <a:p>
                      <a:pPr marL="0" marR="0" indent="0" algn="r" defTabSz="914400" rtl="0" eaLnBrk="1" fontAlgn="t" latinLnBrk="0" hangingPunct="1">
                        <a:lnSpc>
                          <a:spcPct val="100000"/>
                        </a:lnSpc>
                        <a:spcBef>
                          <a:spcPts val="0"/>
                        </a:spcBef>
                        <a:spcAft>
                          <a:spcPts val="0"/>
                        </a:spcAft>
                        <a:buClrTx/>
                        <a:buSzTx/>
                        <a:buFontTx/>
                        <a:buNone/>
                        <a:tabLst/>
                        <a:defRPr/>
                      </a:pPr>
                      <a:r>
                        <a:rPr lang="en-US" sz="2400" b="0" dirty="0">
                          <a:solidFill>
                            <a:srgbClr val="009EC0"/>
                          </a:solidFill>
                          <a:effectLst/>
                          <a:latin typeface="+mj-lt"/>
                        </a:rPr>
                        <a:t>… son of Timaeus</a:t>
                      </a:r>
                    </a:p>
                  </a:txBody>
                  <a:tcPr marL="182880" marR="182880" marT="274320" marB="274320" anchor="ctr">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marL="0" algn="l" defTabSz="914400" rtl="0" eaLnBrk="1" fontAlgn="t" latinLnBrk="0" hangingPunct="1">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endParaRPr lang="en-US" sz="2400" dirty="0">
                        <a:solidFill>
                          <a:schemeClr val="tx1"/>
                        </a:solidFill>
                        <a:effectLst/>
                        <a:latin typeface="+mj-lt"/>
                      </a:endParaRPr>
                    </a:p>
                  </a:txBody>
                  <a:tcPr marL="182880" marR="182880" marT="274320" marB="274320" anchor="ctr">
                    <a:lnL w="3175" cap="flat" cmpd="sng" algn="ctr">
                      <a:solidFill>
                        <a:schemeClr val="tx1">
                          <a:lumMod val="65000"/>
                        </a:schemeClr>
                      </a:solidFill>
                      <a:prstDash val="solid"/>
                      <a:round/>
                      <a:headEnd type="none" w="med" len="med"/>
                      <a:tailEnd type="none" w="med" len="med"/>
                    </a:lnL>
                    <a:lnR w="3175" cap="flat" cmpd="sng" algn="ctr">
                      <a:solidFill>
                        <a:schemeClr val="tx1">
                          <a:lumMod val="65000"/>
                        </a:schemeClr>
                      </a:solidFill>
                      <a:prstDash val="solid"/>
                      <a:round/>
                      <a:headEnd type="none" w="med" len="med"/>
                      <a:tailEnd type="none" w="med" len="med"/>
                    </a:lnR>
                  </a:tcPr>
                </a:tc>
                <a:extLst>
                  <a:ext uri="{0D108BD9-81ED-4DB2-BD59-A6C34878D82A}">
                    <a16:rowId xmlns:a16="http://schemas.microsoft.com/office/drawing/2014/main" val="1564031315"/>
                  </a:ext>
                </a:extLst>
              </a:tr>
            </a:tbl>
          </a:graphicData>
        </a:graphic>
      </p:graphicFrame>
      <p:sp>
        <p:nvSpPr>
          <p:cNvPr id="3" name="Rounded Rectangle 2">
            <a:extLst>
              <a:ext uri="{FF2B5EF4-FFF2-40B4-BE49-F238E27FC236}">
                <a16:creationId xmlns:a16="http://schemas.microsoft.com/office/drawing/2014/main" id="{4D483BE4-C4C8-1F47-9800-C65B1218CD8D}"/>
              </a:ext>
            </a:extLst>
          </p:cNvPr>
          <p:cNvSpPr/>
          <p:nvPr/>
        </p:nvSpPr>
        <p:spPr>
          <a:xfrm>
            <a:off x="3205971" y="2795626"/>
            <a:ext cx="1359665" cy="533400"/>
          </a:xfrm>
          <a:prstGeom prst="roundRect">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5:22</a:t>
            </a:r>
          </a:p>
        </p:txBody>
      </p:sp>
      <p:sp>
        <p:nvSpPr>
          <p:cNvPr id="4" name="Rounded Rectangle 3">
            <a:extLst>
              <a:ext uri="{FF2B5EF4-FFF2-40B4-BE49-F238E27FC236}">
                <a16:creationId xmlns:a16="http://schemas.microsoft.com/office/drawing/2014/main" id="{8154EA80-542E-7F44-B05A-593438C5F945}"/>
              </a:ext>
            </a:extLst>
          </p:cNvPr>
          <p:cNvSpPr/>
          <p:nvPr/>
        </p:nvSpPr>
        <p:spPr>
          <a:xfrm>
            <a:off x="4980803" y="2795626"/>
            <a:ext cx="1359665"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9:18</a:t>
            </a:r>
          </a:p>
          <a:p>
            <a:pPr algn="ctr"/>
            <a:r>
              <a:rPr lang="en-US" dirty="0">
                <a:solidFill>
                  <a:schemeClr val="tx1"/>
                </a:solidFill>
              </a:rPr>
              <a:t>(unnamed)</a:t>
            </a:r>
          </a:p>
        </p:txBody>
      </p:sp>
      <p:sp>
        <p:nvSpPr>
          <p:cNvPr id="6" name="Rounded Rectangle 5">
            <a:extLst>
              <a:ext uri="{FF2B5EF4-FFF2-40B4-BE49-F238E27FC236}">
                <a16:creationId xmlns:a16="http://schemas.microsoft.com/office/drawing/2014/main" id="{D8690159-BE3E-4647-9B72-22ECFDBEE894}"/>
              </a:ext>
            </a:extLst>
          </p:cNvPr>
          <p:cNvSpPr/>
          <p:nvPr/>
        </p:nvSpPr>
        <p:spPr>
          <a:xfrm>
            <a:off x="6803472" y="2795626"/>
            <a:ext cx="1359665" cy="533400"/>
          </a:xfrm>
          <a:prstGeom prst="roundRect">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8:41</a:t>
            </a:r>
          </a:p>
        </p:txBody>
      </p:sp>
      <p:sp>
        <p:nvSpPr>
          <p:cNvPr id="7" name="Rounded Rectangle 6">
            <a:extLst>
              <a:ext uri="{FF2B5EF4-FFF2-40B4-BE49-F238E27FC236}">
                <a16:creationId xmlns:a16="http://schemas.microsoft.com/office/drawing/2014/main" id="{42A03A20-CC4C-294D-ABBF-9249B9297B72}"/>
              </a:ext>
            </a:extLst>
          </p:cNvPr>
          <p:cNvSpPr/>
          <p:nvPr/>
        </p:nvSpPr>
        <p:spPr>
          <a:xfrm>
            <a:off x="3212335" y="3727856"/>
            <a:ext cx="1359665" cy="533400"/>
          </a:xfrm>
          <a:prstGeom prst="roundRect">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10:46</a:t>
            </a:r>
          </a:p>
        </p:txBody>
      </p:sp>
      <p:sp>
        <p:nvSpPr>
          <p:cNvPr id="8" name="Rounded Rectangle 7">
            <a:extLst>
              <a:ext uri="{FF2B5EF4-FFF2-40B4-BE49-F238E27FC236}">
                <a16:creationId xmlns:a16="http://schemas.microsoft.com/office/drawing/2014/main" id="{D792D7D9-61BB-E64F-BBB4-086D6D885BC2}"/>
              </a:ext>
            </a:extLst>
          </p:cNvPr>
          <p:cNvSpPr/>
          <p:nvPr/>
        </p:nvSpPr>
        <p:spPr>
          <a:xfrm>
            <a:off x="3212335" y="4682071"/>
            <a:ext cx="1359665" cy="533400"/>
          </a:xfrm>
          <a:prstGeom prst="roundRect">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10:46</a:t>
            </a:r>
          </a:p>
        </p:txBody>
      </p:sp>
      <p:sp>
        <p:nvSpPr>
          <p:cNvPr id="10" name="Rounded Rectangle 9">
            <a:extLst>
              <a:ext uri="{FF2B5EF4-FFF2-40B4-BE49-F238E27FC236}">
                <a16:creationId xmlns:a16="http://schemas.microsoft.com/office/drawing/2014/main" id="{38BDEFF1-9B21-EF4A-82EB-77E3DFE501E8}"/>
              </a:ext>
            </a:extLst>
          </p:cNvPr>
          <p:cNvSpPr/>
          <p:nvPr/>
        </p:nvSpPr>
        <p:spPr>
          <a:xfrm>
            <a:off x="4980804" y="3727856"/>
            <a:ext cx="1359665"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20:30</a:t>
            </a:r>
            <a:br>
              <a:rPr lang="en-US" sz="2800" dirty="0">
                <a:solidFill>
                  <a:schemeClr val="tx1"/>
                </a:solidFill>
              </a:rPr>
            </a:br>
            <a:r>
              <a:rPr lang="en-US" dirty="0">
                <a:solidFill>
                  <a:schemeClr val="tx1"/>
                </a:solidFill>
              </a:rPr>
              <a:t>(unnamed)</a:t>
            </a:r>
          </a:p>
        </p:txBody>
      </p:sp>
      <p:sp>
        <p:nvSpPr>
          <p:cNvPr id="11" name="Rounded Rectangle 10">
            <a:extLst>
              <a:ext uri="{FF2B5EF4-FFF2-40B4-BE49-F238E27FC236}">
                <a16:creationId xmlns:a16="http://schemas.microsoft.com/office/drawing/2014/main" id="{53D0BDA1-3391-FF44-8FE8-C268B95782EE}"/>
              </a:ext>
            </a:extLst>
          </p:cNvPr>
          <p:cNvSpPr/>
          <p:nvPr/>
        </p:nvSpPr>
        <p:spPr>
          <a:xfrm>
            <a:off x="6803472" y="3727856"/>
            <a:ext cx="1359665"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18:35</a:t>
            </a:r>
            <a:br>
              <a:rPr lang="en-US" dirty="0">
                <a:solidFill>
                  <a:schemeClr val="tx1"/>
                </a:solidFill>
              </a:rPr>
            </a:br>
            <a:r>
              <a:rPr lang="en-US" dirty="0">
                <a:solidFill>
                  <a:schemeClr val="tx1"/>
                </a:solidFill>
              </a:rPr>
              <a:t>(unnamed)</a:t>
            </a:r>
          </a:p>
        </p:txBody>
      </p:sp>
      <p:sp>
        <p:nvSpPr>
          <p:cNvPr id="12" name="TextBox 11">
            <a:extLst>
              <a:ext uri="{FF2B5EF4-FFF2-40B4-BE49-F238E27FC236}">
                <a16:creationId xmlns:a16="http://schemas.microsoft.com/office/drawing/2014/main" id="{FDF8F6AD-DC8C-3E46-9F5B-745506D668D7}"/>
              </a:ext>
            </a:extLst>
          </p:cNvPr>
          <p:cNvSpPr txBox="1"/>
          <p:nvPr/>
        </p:nvSpPr>
        <p:spPr>
          <a:xfrm>
            <a:off x="228600" y="152400"/>
            <a:ext cx="8610600" cy="769441"/>
          </a:xfrm>
          <a:prstGeom prst="rect">
            <a:avLst/>
          </a:prstGeom>
          <a:noFill/>
        </p:spPr>
        <p:txBody>
          <a:bodyPr wrap="square" rtlCol="0">
            <a:spAutoFit/>
          </a:bodyPr>
          <a:lstStyle/>
          <a:p>
            <a:r>
              <a:rPr lang="en-US" sz="4400" b="1" dirty="0"/>
              <a:t>Healing Beneficiaries</a:t>
            </a:r>
          </a:p>
        </p:txBody>
      </p:sp>
    </p:spTree>
    <p:extLst>
      <p:ext uri="{BB962C8B-B14F-4D97-AF65-F5344CB8AC3E}">
        <p14:creationId xmlns:p14="http://schemas.microsoft.com/office/powerpoint/2010/main" val="85245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09879682"/>
              </p:ext>
            </p:extLst>
          </p:nvPr>
        </p:nvGraphicFramePr>
        <p:xfrm>
          <a:off x="457200" y="1447800"/>
          <a:ext cx="8229600"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Number of Names</a:t>
            </a:r>
          </a:p>
        </p:txBody>
      </p:sp>
      <p:sp>
        <p:nvSpPr>
          <p:cNvPr id="7" name="TextBox 6"/>
          <p:cNvSpPr txBox="1"/>
          <p:nvPr/>
        </p:nvSpPr>
        <p:spPr>
          <a:xfrm>
            <a:off x="228600" y="762000"/>
            <a:ext cx="8610600" cy="830997"/>
          </a:xfrm>
          <a:prstGeom prst="rect">
            <a:avLst/>
          </a:prstGeom>
          <a:noFill/>
        </p:spPr>
        <p:txBody>
          <a:bodyPr wrap="square" rtlCol="0">
            <a:spAutoFit/>
          </a:bodyPr>
          <a:lstStyle/>
          <a:p>
            <a:r>
              <a:rPr lang="en-US" sz="2400" b="1" dirty="0">
                <a:solidFill>
                  <a:schemeClr val="bg1">
                    <a:lumMod val="50000"/>
                    <a:lumOff val="50000"/>
                  </a:schemeClr>
                </a:solidFill>
              </a:rPr>
              <a:t>Count of names in the same story told in multiple accounts (excluding major characters and famous people)</a:t>
            </a:r>
          </a:p>
        </p:txBody>
      </p:sp>
    </p:spTree>
    <p:extLst>
      <p:ext uri="{BB962C8B-B14F-4D97-AF65-F5344CB8AC3E}">
        <p14:creationId xmlns:p14="http://schemas.microsoft.com/office/powerpoint/2010/main" val="3147009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Document how the Twelve defended the resurrection</a:t>
            </a:r>
          </a:p>
        </p:txBody>
      </p:sp>
      <p:sp>
        <p:nvSpPr>
          <p:cNvPr id="3" name="Text Placeholder 2"/>
          <p:cNvSpPr>
            <a:spLocks noGrp="1"/>
          </p:cNvSpPr>
          <p:nvPr>
            <p:ph type="body" sz="quarter" idx="13"/>
          </p:nvPr>
        </p:nvSpPr>
        <p:spPr/>
        <p:txBody>
          <a:bodyPr/>
          <a:lstStyle/>
          <a:p>
            <a:r>
              <a:rPr lang="en-US" dirty="0"/>
              <a:t>4</a:t>
            </a:r>
          </a:p>
        </p:txBody>
      </p:sp>
    </p:spTree>
    <p:extLst>
      <p:ext uri="{BB962C8B-B14F-4D97-AF65-F5344CB8AC3E}">
        <p14:creationId xmlns:p14="http://schemas.microsoft.com/office/powerpoint/2010/main" val="3726404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New Testament </a:t>
              </a:r>
              <a:r>
                <a:rPr lang="en-US" sz="2400" b="1" dirty="0">
                  <a:solidFill>
                    <a:schemeClr val="tx1"/>
                  </a:solidFill>
                  <a:highlight>
                    <a:srgbClr val="C00002"/>
                  </a:highlight>
                </a:rPr>
                <a:t>valued living eyewitness sources</a:t>
              </a:r>
              <a:r>
                <a:rPr lang="en-US" sz="2400" dirty="0">
                  <a:solidFill>
                    <a:schemeClr val="tx1"/>
                  </a:solidFill>
                </a:rPr>
                <a:t> (and named them)</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Gospels are ancient biographies which </a:t>
              </a:r>
              <a:r>
                <a:rPr lang="en-US" sz="2400" b="1" dirty="0">
                  <a:solidFill>
                    <a:schemeClr val="tx1"/>
                  </a:solidFill>
                  <a:highlight>
                    <a:srgbClr val="C00002"/>
                  </a:highlight>
                </a:rPr>
                <a:t>expected</a:t>
              </a:r>
              <a:r>
                <a:rPr lang="en-US" sz="2400" dirty="0">
                  <a:solidFill>
                    <a:schemeClr val="tx1"/>
                  </a:solidFill>
                </a:rPr>
                <a:t> living eyewitnesses</a:t>
              </a:r>
            </a:p>
          </p:txBody>
        </p:sp>
      </p:grpSp>
      <p:grpSp>
        <p:nvGrpSpPr>
          <p:cNvPr id="14" name="Group 13">
            <a:extLst>
              <a:ext uri="{FF2B5EF4-FFF2-40B4-BE49-F238E27FC236}">
                <a16:creationId xmlns:a16="http://schemas.microsoft.com/office/drawing/2014/main" id="{F0A87E3B-646D-1E41-9334-E8ECC604DF38}"/>
              </a:ext>
            </a:extLst>
          </p:cNvPr>
          <p:cNvGrpSpPr/>
          <p:nvPr/>
        </p:nvGrpSpPr>
        <p:grpSpPr>
          <a:xfrm>
            <a:off x="533400" y="3957935"/>
            <a:ext cx="8001000" cy="685800"/>
            <a:chOff x="533400" y="2895600"/>
            <a:chExt cx="8001000" cy="685800"/>
          </a:xfrm>
        </p:grpSpPr>
        <p:sp>
          <p:nvSpPr>
            <p:cNvPr id="15" name="Oval 14">
              <a:extLst>
                <a:ext uri="{FF2B5EF4-FFF2-40B4-BE49-F238E27FC236}">
                  <a16:creationId xmlns:a16="http://schemas.microsoft.com/office/drawing/2014/main" id="{602F0422-D845-1E4E-A7C5-B2069A212A2E}"/>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6" name="Rectangle 15">
              <a:extLst>
                <a:ext uri="{FF2B5EF4-FFF2-40B4-BE49-F238E27FC236}">
                  <a16:creationId xmlns:a16="http://schemas.microsoft.com/office/drawing/2014/main" id="{93230A02-C278-BF4F-B7D5-75C53BF2251C}"/>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 early church </a:t>
              </a:r>
              <a:r>
                <a:rPr lang="en-US" sz="2400" b="1" dirty="0">
                  <a:solidFill>
                    <a:schemeClr val="tx1"/>
                  </a:solidFill>
                  <a:highlight>
                    <a:srgbClr val="C00002"/>
                  </a:highlight>
                </a:rPr>
                <a:t>valued living eyewitness sources</a:t>
              </a:r>
              <a:r>
                <a:rPr lang="en-US" sz="2400" dirty="0">
                  <a:solidFill>
                    <a:schemeClr val="tx1"/>
                  </a:solidFill>
                </a:rPr>
                <a:t> (and could name them)</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30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portance of Orthodoxy, from Heretics by G. K. Chesterton ...">
            <a:extLst>
              <a:ext uri="{FF2B5EF4-FFF2-40B4-BE49-F238E27FC236}">
                <a16:creationId xmlns:a16="http://schemas.microsoft.com/office/drawing/2014/main" id="{E5C920EF-1FBD-714D-9170-DCCE267215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0"/>
            <a:ext cx="7239000" cy="8821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370153"/>
          </a:xfrm>
          <a:prstGeom prst="rect">
            <a:avLst/>
          </a:prstGeom>
          <a:noFill/>
        </p:spPr>
        <p:txBody>
          <a:bodyPr wrap="square" rtlCol="0">
            <a:spAutoFit/>
          </a:bodyPr>
          <a:lstStyle/>
          <a:p>
            <a:r>
              <a:rPr lang="en-US" sz="3550" dirty="0"/>
              <a:t>“This is the sort of truth that is hard to explain because it is a fact; but it is a fact to which </a:t>
            </a:r>
            <a:r>
              <a:rPr lang="en-US" sz="3550" b="1" dirty="0">
                <a:highlight>
                  <a:srgbClr val="C00002"/>
                </a:highlight>
              </a:rPr>
              <a:t>we can call witnesses</a:t>
            </a:r>
            <a:r>
              <a:rPr lang="en-US" sz="3550" dirty="0"/>
              <a:t>”</a:t>
            </a:r>
            <a:endParaRPr lang="en-US" sz="3550" dirty="0">
              <a:latin typeface="Avenir Book"/>
              <a:cs typeface="Avenir Book"/>
            </a:endParaRPr>
          </a:p>
        </p:txBody>
      </p:sp>
      <p:sp>
        <p:nvSpPr>
          <p:cNvPr id="10" name="Rectangle 9"/>
          <p:cNvSpPr/>
          <p:nvPr/>
        </p:nvSpPr>
        <p:spPr>
          <a:xfrm>
            <a:off x="356244" y="5045093"/>
            <a:ext cx="3830038"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G.K. CHESTERTON</a:t>
            </a:r>
            <a:br>
              <a:rPr lang="en-US" sz="2000" b="1" dirty="0">
                <a:solidFill>
                  <a:schemeClr val="tx1"/>
                </a:solidFill>
              </a:rPr>
            </a:br>
            <a:r>
              <a:rPr lang="en-US" sz="2000" i="1" dirty="0">
                <a:solidFill>
                  <a:schemeClr val="tx1"/>
                </a:solidFill>
              </a:rPr>
              <a:t>The Everlasting Man</a:t>
            </a:r>
          </a:p>
        </p:txBody>
      </p:sp>
    </p:spTree>
    <p:extLst>
      <p:ext uri="{BB962C8B-B14F-4D97-AF65-F5344CB8AC3E}">
        <p14:creationId xmlns:p14="http://schemas.microsoft.com/office/powerpoint/2010/main" val="5202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250"/>
                                        <p:tgtEl>
                                          <p:spTgt spid="6146"/>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7.40741E-7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3B67A6-37CB-B448-9A55-5D6DC1CFB55E}"/>
              </a:ext>
            </a:extLst>
          </p:cNvPr>
          <p:cNvGrpSpPr/>
          <p:nvPr/>
        </p:nvGrpSpPr>
        <p:grpSpPr>
          <a:xfrm>
            <a:off x="381000" y="1981200"/>
            <a:ext cx="3581401" cy="3276600"/>
            <a:chOff x="381000" y="1981200"/>
            <a:chExt cx="3581401" cy="3276600"/>
          </a:xfrm>
        </p:grpSpPr>
        <p:sp>
          <p:nvSpPr>
            <p:cNvPr id="4" name="Oval 3">
              <a:extLst>
                <a:ext uri="{FF2B5EF4-FFF2-40B4-BE49-F238E27FC236}">
                  <a16:creationId xmlns:a16="http://schemas.microsoft.com/office/drawing/2014/main" id="{D75404D3-4369-3F43-9E82-6895C5FA0CA5}"/>
                </a:ext>
              </a:extLst>
            </p:cNvPr>
            <p:cNvSpPr/>
            <p:nvPr/>
          </p:nvSpPr>
          <p:spPr>
            <a:xfrm>
              <a:off x="533400" y="1981200"/>
              <a:ext cx="3276600" cy="32766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rPr>
                <a:t>183</a:t>
              </a:r>
            </a:p>
          </p:txBody>
        </p:sp>
        <p:sp>
          <p:nvSpPr>
            <p:cNvPr id="5" name="TextBox 4">
              <a:extLst>
                <a:ext uri="{FF2B5EF4-FFF2-40B4-BE49-F238E27FC236}">
                  <a16:creationId xmlns:a16="http://schemas.microsoft.com/office/drawing/2014/main" id="{4C3DA3B7-E3A6-6F4C-8AD5-BB3B77BC10C3}"/>
                </a:ext>
              </a:extLst>
            </p:cNvPr>
            <p:cNvSpPr txBox="1"/>
            <p:nvPr/>
          </p:nvSpPr>
          <p:spPr>
            <a:xfrm>
              <a:off x="381001" y="2590800"/>
              <a:ext cx="3581400" cy="461665"/>
            </a:xfrm>
            <a:prstGeom prst="rect">
              <a:avLst/>
            </a:prstGeom>
            <a:noFill/>
          </p:spPr>
          <p:txBody>
            <a:bodyPr wrap="square" rtlCol="0">
              <a:spAutoFit/>
            </a:bodyPr>
            <a:lstStyle/>
            <a:p>
              <a:pPr algn="ctr"/>
              <a:r>
                <a:rPr lang="en-US" sz="2400" dirty="0"/>
                <a:t>Questions Jesus</a:t>
              </a:r>
            </a:p>
          </p:txBody>
        </p:sp>
        <p:sp>
          <p:nvSpPr>
            <p:cNvPr id="8" name="TextBox 7">
              <a:extLst>
                <a:ext uri="{FF2B5EF4-FFF2-40B4-BE49-F238E27FC236}">
                  <a16:creationId xmlns:a16="http://schemas.microsoft.com/office/drawing/2014/main" id="{6C9DDF79-0218-8B46-9CAC-3D4AAF2BD66F}"/>
                </a:ext>
              </a:extLst>
            </p:cNvPr>
            <p:cNvSpPr txBox="1"/>
            <p:nvPr/>
          </p:nvSpPr>
          <p:spPr>
            <a:xfrm>
              <a:off x="381000" y="4191000"/>
              <a:ext cx="3581400" cy="461665"/>
            </a:xfrm>
            <a:prstGeom prst="rect">
              <a:avLst/>
            </a:prstGeom>
            <a:noFill/>
          </p:spPr>
          <p:txBody>
            <a:bodyPr wrap="square" rtlCol="0">
              <a:spAutoFit/>
            </a:bodyPr>
            <a:lstStyle/>
            <a:p>
              <a:pPr algn="ctr"/>
              <a:r>
                <a:rPr lang="en-US" sz="2400" b="1" dirty="0"/>
                <a:t>Answered</a:t>
              </a:r>
            </a:p>
          </p:txBody>
        </p:sp>
      </p:grpSp>
      <p:grpSp>
        <p:nvGrpSpPr>
          <p:cNvPr id="3" name="Group 2">
            <a:extLst>
              <a:ext uri="{FF2B5EF4-FFF2-40B4-BE49-F238E27FC236}">
                <a16:creationId xmlns:a16="http://schemas.microsoft.com/office/drawing/2014/main" id="{3AEA1034-94DC-3E43-8B64-47BF19B259A2}"/>
              </a:ext>
            </a:extLst>
          </p:cNvPr>
          <p:cNvGrpSpPr/>
          <p:nvPr/>
        </p:nvGrpSpPr>
        <p:grpSpPr>
          <a:xfrm>
            <a:off x="5020936" y="1968500"/>
            <a:ext cx="3581401" cy="3276600"/>
            <a:chOff x="5020936" y="1968500"/>
            <a:chExt cx="3581401" cy="3276600"/>
          </a:xfrm>
        </p:grpSpPr>
        <p:sp>
          <p:nvSpPr>
            <p:cNvPr id="6" name="Oval 5">
              <a:extLst>
                <a:ext uri="{FF2B5EF4-FFF2-40B4-BE49-F238E27FC236}">
                  <a16:creationId xmlns:a16="http://schemas.microsoft.com/office/drawing/2014/main" id="{3E5246B6-F983-9344-909E-66837862A7D6}"/>
                </a:ext>
              </a:extLst>
            </p:cNvPr>
            <p:cNvSpPr/>
            <p:nvPr/>
          </p:nvSpPr>
          <p:spPr>
            <a:xfrm>
              <a:off x="5181600" y="1968500"/>
              <a:ext cx="3276600" cy="3276600"/>
            </a:xfrm>
            <a:prstGeom prst="ellipse">
              <a:avLst/>
            </a:prstGeom>
            <a:solidFill>
              <a:srgbClr val="CA5C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rPr>
                <a:t>307</a:t>
              </a:r>
            </a:p>
          </p:txBody>
        </p:sp>
        <p:sp>
          <p:nvSpPr>
            <p:cNvPr id="9" name="TextBox 8">
              <a:extLst>
                <a:ext uri="{FF2B5EF4-FFF2-40B4-BE49-F238E27FC236}">
                  <a16:creationId xmlns:a16="http://schemas.microsoft.com/office/drawing/2014/main" id="{349B670C-6F07-6042-B3C6-D880A52A201D}"/>
                </a:ext>
              </a:extLst>
            </p:cNvPr>
            <p:cNvSpPr txBox="1"/>
            <p:nvPr/>
          </p:nvSpPr>
          <p:spPr>
            <a:xfrm>
              <a:off x="5020937" y="2590800"/>
              <a:ext cx="3581400" cy="461665"/>
            </a:xfrm>
            <a:prstGeom prst="rect">
              <a:avLst/>
            </a:prstGeom>
            <a:noFill/>
          </p:spPr>
          <p:txBody>
            <a:bodyPr wrap="square" rtlCol="0">
              <a:spAutoFit/>
            </a:bodyPr>
            <a:lstStyle/>
            <a:p>
              <a:pPr algn="ctr"/>
              <a:r>
                <a:rPr lang="en-US" sz="2400" dirty="0"/>
                <a:t>Questions Jesus</a:t>
              </a:r>
            </a:p>
          </p:txBody>
        </p:sp>
        <p:sp>
          <p:nvSpPr>
            <p:cNvPr id="10" name="TextBox 9">
              <a:extLst>
                <a:ext uri="{FF2B5EF4-FFF2-40B4-BE49-F238E27FC236}">
                  <a16:creationId xmlns:a16="http://schemas.microsoft.com/office/drawing/2014/main" id="{78623545-D8BB-5A4B-9D99-F3CA1917D698}"/>
                </a:ext>
              </a:extLst>
            </p:cNvPr>
            <p:cNvSpPr txBox="1"/>
            <p:nvPr/>
          </p:nvSpPr>
          <p:spPr>
            <a:xfrm>
              <a:off x="5020936" y="4191000"/>
              <a:ext cx="3581400" cy="461665"/>
            </a:xfrm>
            <a:prstGeom prst="rect">
              <a:avLst/>
            </a:prstGeom>
            <a:noFill/>
          </p:spPr>
          <p:txBody>
            <a:bodyPr wrap="square" rtlCol="0">
              <a:spAutoFit/>
            </a:bodyPr>
            <a:lstStyle/>
            <a:p>
              <a:pPr algn="ctr"/>
              <a:r>
                <a:rPr lang="en-US" sz="2400" b="1" dirty="0"/>
                <a:t>Asked</a:t>
              </a:r>
            </a:p>
          </p:txBody>
        </p:sp>
      </p:grpSp>
    </p:spTree>
    <p:extLst>
      <p:ext uri="{BB962C8B-B14F-4D97-AF65-F5344CB8AC3E}">
        <p14:creationId xmlns:p14="http://schemas.microsoft.com/office/powerpoint/2010/main" val="12924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139" b="10139"/>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08543"/>
          </a:xfrm>
          <a:prstGeom prst="rect">
            <a:avLst/>
          </a:prstGeom>
          <a:noFill/>
        </p:spPr>
        <p:txBody>
          <a:bodyPr wrap="square" rtlCol="0">
            <a:spAutoFit/>
          </a:bodyPr>
          <a:lstStyle/>
          <a:p>
            <a:r>
              <a:rPr lang="en-US" sz="2800" dirty="0"/>
              <a:t>“If I have only an hour with someone, I will spend the first 55 minutes asking questions and finding out what is troubling their heart and mind, …”</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FRANCIS SCHAEFFER</a:t>
            </a:r>
            <a:endParaRPr lang="en-US" sz="2000" i="1" dirty="0">
              <a:solidFill>
                <a:schemeClr val="tx1"/>
              </a:solidFill>
            </a:endParaRPr>
          </a:p>
        </p:txBody>
      </p:sp>
    </p:spTree>
    <p:extLst>
      <p:ext uri="{BB962C8B-B14F-4D97-AF65-F5344CB8AC3E}">
        <p14:creationId xmlns:p14="http://schemas.microsoft.com/office/powerpoint/2010/main" val="129655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139" b="10139"/>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1815882"/>
          </a:xfrm>
          <a:prstGeom prst="rect">
            <a:avLst/>
          </a:prstGeom>
          <a:noFill/>
        </p:spPr>
        <p:txBody>
          <a:bodyPr wrap="square" rtlCol="0">
            <a:spAutoFit/>
          </a:bodyPr>
          <a:lstStyle/>
          <a:p>
            <a:r>
              <a:rPr lang="en-US" sz="2800" dirty="0"/>
              <a:t>“… and then </a:t>
            </a:r>
            <a:r>
              <a:rPr lang="en-US" sz="2800" b="1" dirty="0">
                <a:highlight>
                  <a:srgbClr val="C00002"/>
                </a:highlight>
              </a:rPr>
              <a:t>in the last 5 minutes I will share something of the truth</a:t>
            </a:r>
            <a:r>
              <a:rPr lang="en-US" sz="2800" dirty="0"/>
              <a:t>.”</a:t>
            </a:r>
            <a:endParaRPr lang="en-US" sz="28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FRANCIS SCHAEFFER</a:t>
            </a:r>
            <a:endParaRPr lang="en-US" sz="2000" i="1" dirty="0">
              <a:solidFill>
                <a:schemeClr val="tx1"/>
              </a:solidFill>
            </a:endParaRPr>
          </a:p>
        </p:txBody>
      </p:sp>
    </p:spTree>
    <p:extLst>
      <p:ext uri="{BB962C8B-B14F-4D97-AF65-F5344CB8AC3E}">
        <p14:creationId xmlns:p14="http://schemas.microsoft.com/office/powerpoint/2010/main" val="281795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0" presetClass="path" presetSubtype="0" accel="50000" decel="50000" fill="hold" grpId="1" nodeType="withEffect">
                                  <p:stCondLst>
                                    <p:cond delay="0"/>
                                  </p:stCondLst>
                                  <p:childTnLst>
                                    <p:animMotion origin="layout" path="M 1.94444E-6 0.0169 L 1.94444E-6 2.22222E-6 " pathEditMode="relative" rAng="0" ptsTypes="AA">
                                      <p:cBhvr>
                                        <p:cTn id="9"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dirty="0"/>
              <a:t>Simon of Cyrene, father of </a:t>
            </a:r>
            <a:r>
              <a:rPr lang="en-US" sz="4400" b="1" dirty="0"/>
              <a:t>Rufus</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Mark names </a:t>
              </a:r>
              <a:r>
                <a:rPr lang="en-US" sz="2400" b="1" dirty="0">
                  <a:solidFill>
                    <a:schemeClr val="tx1"/>
                  </a:solidFill>
                  <a:highlight>
                    <a:srgbClr val="C00002"/>
                  </a:highlight>
                </a:rPr>
                <a:t>Rufus in Mark 15:21</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Mark was </a:t>
              </a:r>
              <a:r>
                <a:rPr lang="en-US" sz="2400" b="1" dirty="0">
                  <a:solidFill>
                    <a:schemeClr val="tx1"/>
                  </a:solidFill>
                  <a:highlight>
                    <a:srgbClr val="C00002"/>
                  </a:highlight>
                </a:rPr>
                <a:t>written in Rome</a:t>
              </a:r>
              <a:endParaRPr lang="en-US" sz="2400" dirty="0">
                <a:solidFill>
                  <a:schemeClr val="tx1"/>
                </a:solidFill>
              </a:endParaRPr>
            </a:p>
          </p:txBody>
        </p:sp>
      </p:grpSp>
      <p:grpSp>
        <p:nvGrpSpPr>
          <p:cNvPr id="14" name="Group 13">
            <a:extLst>
              <a:ext uri="{FF2B5EF4-FFF2-40B4-BE49-F238E27FC236}">
                <a16:creationId xmlns:a16="http://schemas.microsoft.com/office/drawing/2014/main" id="{F0A87E3B-646D-1E41-9334-E8ECC604DF38}"/>
              </a:ext>
            </a:extLst>
          </p:cNvPr>
          <p:cNvGrpSpPr/>
          <p:nvPr/>
        </p:nvGrpSpPr>
        <p:grpSpPr>
          <a:xfrm>
            <a:off x="533400" y="3957935"/>
            <a:ext cx="8001000" cy="685800"/>
            <a:chOff x="533400" y="2895600"/>
            <a:chExt cx="8001000" cy="685800"/>
          </a:xfrm>
        </p:grpSpPr>
        <p:sp>
          <p:nvSpPr>
            <p:cNvPr id="15" name="Oval 14">
              <a:extLst>
                <a:ext uri="{FF2B5EF4-FFF2-40B4-BE49-F238E27FC236}">
                  <a16:creationId xmlns:a16="http://schemas.microsoft.com/office/drawing/2014/main" id="{602F0422-D845-1E4E-A7C5-B2069A212A2E}"/>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6" name="Rectangle 15">
              <a:extLst>
                <a:ext uri="{FF2B5EF4-FFF2-40B4-BE49-F238E27FC236}">
                  <a16:creationId xmlns:a16="http://schemas.microsoft.com/office/drawing/2014/main" id="{93230A02-C278-BF4F-B7D5-75C53BF2251C}"/>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Paul acknowledges a </a:t>
              </a:r>
              <a:r>
                <a:rPr lang="en-US" sz="2400" b="1" dirty="0">
                  <a:solidFill>
                    <a:schemeClr val="tx1"/>
                  </a:solidFill>
                  <a:highlight>
                    <a:srgbClr val="C00002"/>
                  </a:highlight>
                </a:rPr>
                <a:t>Rufus in Romans 16:13</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75438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26" name="Group 25">
            <a:extLst>
              <a:ext uri="{FF2B5EF4-FFF2-40B4-BE49-F238E27FC236}">
                <a16:creationId xmlns:a16="http://schemas.microsoft.com/office/drawing/2014/main" id="{E9D0EFCC-C9E8-3442-8394-5A4A9B575149}"/>
              </a:ext>
            </a:extLst>
          </p:cNvPr>
          <p:cNvGrpSpPr/>
          <p:nvPr/>
        </p:nvGrpSpPr>
        <p:grpSpPr>
          <a:xfrm>
            <a:off x="4076700" y="2424315"/>
            <a:ext cx="4879385" cy="546740"/>
            <a:chOff x="3426415" y="2446740"/>
            <a:chExt cx="4879385" cy="546740"/>
          </a:xfrm>
        </p:grpSpPr>
        <p:sp>
          <p:nvSpPr>
            <p:cNvPr id="5" name="TextBox 4">
              <a:extLst>
                <a:ext uri="{FF2B5EF4-FFF2-40B4-BE49-F238E27FC236}">
                  <a16:creationId xmlns:a16="http://schemas.microsoft.com/office/drawing/2014/main" id="{EB317360-BF79-D147-B80B-379B20ADB520}"/>
                </a:ext>
              </a:extLst>
            </p:cNvPr>
            <p:cNvSpPr txBox="1"/>
            <p:nvPr/>
          </p:nvSpPr>
          <p:spPr>
            <a:xfrm>
              <a:off x="3864740" y="2601723"/>
              <a:ext cx="4441060" cy="369332"/>
            </a:xfrm>
            <a:prstGeom prst="rect">
              <a:avLst/>
            </a:prstGeom>
            <a:noFill/>
          </p:spPr>
          <p:txBody>
            <a:bodyPr wrap="square" rtlCol="0">
              <a:spAutoFit/>
            </a:bodyPr>
            <a:lstStyle/>
            <a:p>
              <a:r>
                <a:rPr lang="en-US" dirty="0">
                  <a:solidFill>
                    <a:srgbClr val="CA5C0E"/>
                  </a:solidFill>
                  <a:latin typeface="Bradley Hand" pitchFamily="2" charset="77"/>
                  <a:cs typeface="Apple Chancery" panose="03020702040506060504" pitchFamily="66" charset="-79"/>
                </a:rPr>
                <a:t>Rufus is possibly associated with Rome</a:t>
              </a:r>
            </a:p>
          </p:txBody>
        </p:sp>
        <p:sp>
          <p:nvSpPr>
            <p:cNvPr id="20" name="Freeform 19">
              <a:extLst>
                <a:ext uri="{FF2B5EF4-FFF2-40B4-BE49-F238E27FC236}">
                  <a16:creationId xmlns:a16="http://schemas.microsoft.com/office/drawing/2014/main" id="{D99DC8AA-CF1D-2243-87BE-E3F498317B1C}"/>
                </a:ext>
              </a:extLst>
            </p:cNvPr>
            <p:cNvSpPr/>
            <p:nvPr/>
          </p:nvSpPr>
          <p:spPr>
            <a:xfrm rot="9371669">
              <a:off x="3443660" y="2446740"/>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rgbClr val="CA5C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335DF627-6E0C-E54F-A623-35947A00C239}"/>
                </a:ext>
              </a:extLst>
            </p:cNvPr>
            <p:cNvSpPr/>
            <p:nvPr/>
          </p:nvSpPr>
          <p:spPr>
            <a:xfrm rot="7200000">
              <a:off x="3708564" y="2485014"/>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rgbClr val="CA5C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17ED710-664D-B44D-91F1-1C7EF2A5613B}"/>
                </a:ext>
              </a:extLst>
            </p:cNvPr>
            <p:cNvGrpSpPr/>
            <p:nvPr/>
          </p:nvGrpSpPr>
          <p:grpSpPr>
            <a:xfrm rot="15300000">
              <a:off x="3567728" y="2679872"/>
              <a:ext cx="172295" cy="454921"/>
              <a:chOff x="3616245" y="2677964"/>
              <a:chExt cx="172295" cy="454921"/>
            </a:xfrm>
          </p:grpSpPr>
          <p:sp>
            <p:nvSpPr>
              <p:cNvPr id="22" name="Freeform 21">
                <a:extLst>
                  <a:ext uri="{FF2B5EF4-FFF2-40B4-BE49-F238E27FC236}">
                    <a16:creationId xmlns:a16="http://schemas.microsoft.com/office/drawing/2014/main" id="{A4CE999F-4A98-9849-8D0C-CCC1C9C05635}"/>
                  </a:ext>
                </a:extLst>
              </p:cNvPr>
              <p:cNvSpPr/>
              <p:nvPr/>
            </p:nvSpPr>
            <p:spPr>
              <a:xfrm rot="11370456">
                <a:off x="3616245" y="267796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rgbClr val="CA5C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6FF05BF4-EE84-EE4E-ABCD-676EEEE9F6CA}"/>
                  </a:ext>
                </a:extLst>
              </p:cNvPr>
              <p:cNvSpPr/>
              <p:nvPr/>
            </p:nvSpPr>
            <p:spPr>
              <a:xfrm>
                <a:off x="3702392" y="2807065"/>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rgbClr val="CA5C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 name="Group 38">
            <a:extLst>
              <a:ext uri="{FF2B5EF4-FFF2-40B4-BE49-F238E27FC236}">
                <a16:creationId xmlns:a16="http://schemas.microsoft.com/office/drawing/2014/main" id="{64BE4332-2BDA-7B44-9731-BD35ACB66FDF}"/>
              </a:ext>
            </a:extLst>
          </p:cNvPr>
          <p:cNvGrpSpPr/>
          <p:nvPr/>
        </p:nvGrpSpPr>
        <p:grpSpPr>
          <a:xfrm>
            <a:off x="533400" y="5020270"/>
            <a:ext cx="8001000" cy="685800"/>
            <a:chOff x="533400" y="5020270"/>
            <a:chExt cx="8001000" cy="685800"/>
          </a:xfrm>
        </p:grpSpPr>
        <p:sp>
          <p:nvSpPr>
            <p:cNvPr id="18" name="Oval 17">
              <a:extLst>
                <a:ext uri="{FF2B5EF4-FFF2-40B4-BE49-F238E27FC236}">
                  <a16:creationId xmlns:a16="http://schemas.microsoft.com/office/drawing/2014/main" id="{D1641DFD-C31E-AF4B-92BD-EE7443ED3AAF}"/>
                </a:ext>
              </a:extLst>
            </p:cNvPr>
            <p:cNvSpPr/>
            <p:nvPr/>
          </p:nvSpPr>
          <p:spPr>
            <a:xfrm>
              <a:off x="533400" y="5020270"/>
              <a:ext cx="685800" cy="685800"/>
            </a:xfrm>
            <a:prstGeom prst="ellipse">
              <a:avLst/>
            </a:prstGeom>
            <a:solidFill>
              <a:srgbClr val="CA5C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8C180CAD-DACF-7840-8853-448ACB5C4069}"/>
                </a:ext>
              </a:extLst>
            </p:cNvPr>
            <p:cNvSpPr/>
            <p:nvPr/>
          </p:nvSpPr>
          <p:spPr>
            <a:xfrm>
              <a:off x="1447800" y="502027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Rufus was named in Mark because he was known to the people in Rome</a:t>
              </a:r>
            </a:p>
          </p:txBody>
        </p:sp>
        <p:pic>
          <p:nvPicPr>
            <p:cNvPr id="38" name="Picture 37">
              <a:extLst>
                <a:ext uri="{FF2B5EF4-FFF2-40B4-BE49-F238E27FC236}">
                  <a16:creationId xmlns:a16="http://schemas.microsoft.com/office/drawing/2014/main" id="{B9F74674-5221-7C4A-AF5D-021D45486A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7700" y="5134570"/>
              <a:ext cx="457200" cy="457200"/>
            </a:xfrm>
            <a:prstGeom prst="rect">
              <a:avLst/>
            </a:prstGeom>
          </p:spPr>
        </p:pic>
      </p:grpSp>
    </p:spTree>
    <p:extLst>
      <p:ext uri="{BB962C8B-B14F-4D97-AF65-F5344CB8AC3E}">
        <p14:creationId xmlns:p14="http://schemas.microsoft.com/office/powerpoint/2010/main" val="381842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BFA6ABBF-9BD4-7D43-91ED-F083271F18BA}"/>
              </a:ext>
            </a:extLst>
          </p:cNvPr>
          <p:cNvGrpSpPr/>
          <p:nvPr/>
        </p:nvGrpSpPr>
        <p:grpSpPr>
          <a:xfrm>
            <a:off x="4767561" y="3373508"/>
            <a:ext cx="2014239" cy="992632"/>
            <a:chOff x="4767561" y="3373508"/>
            <a:chExt cx="2014239" cy="992632"/>
          </a:xfrm>
        </p:grpSpPr>
        <p:cxnSp>
          <p:nvCxnSpPr>
            <p:cNvPr id="45" name="Elbow Connector 44">
              <a:extLst>
                <a:ext uri="{FF2B5EF4-FFF2-40B4-BE49-F238E27FC236}">
                  <a16:creationId xmlns:a16="http://schemas.microsoft.com/office/drawing/2014/main" id="{FC432DF9-293C-EA4A-9F95-FA2384BEC887}"/>
                </a:ext>
              </a:extLst>
            </p:cNvPr>
            <p:cNvCxnSpPr>
              <a:cxnSpLocks/>
              <a:stCxn id="47" idx="1"/>
            </p:cNvCxnSpPr>
            <p:nvPr/>
          </p:nvCxnSpPr>
          <p:spPr>
            <a:xfrm rot="10800000">
              <a:off x="4767561" y="3373508"/>
              <a:ext cx="360554" cy="731023"/>
            </a:xfrm>
            <a:prstGeom prst="bentConnector2">
              <a:avLst/>
            </a:prstGeom>
            <a:ln>
              <a:solidFill>
                <a:srgbClr val="CA5C0E"/>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3CE70AB-FFA9-BD41-AFF2-32132D68787E}"/>
                </a:ext>
              </a:extLst>
            </p:cNvPr>
            <p:cNvSpPr txBox="1"/>
            <p:nvPr/>
          </p:nvSpPr>
          <p:spPr>
            <a:xfrm>
              <a:off x="5128115" y="3842920"/>
              <a:ext cx="1653685" cy="523220"/>
            </a:xfrm>
            <a:prstGeom prst="rect">
              <a:avLst/>
            </a:prstGeom>
            <a:noFill/>
          </p:spPr>
          <p:txBody>
            <a:bodyPr wrap="square" rtlCol="0">
              <a:spAutoFit/>
            </a:bodyPr>
            <a:lstStyle/>
            <a:p>
              <a:r>
                <a:rPr lang="en-US" sz="1400" dirty="0">
                  <a:solidFill>
                    <a:srgbClr val="D7D7D7"/>
                  </a:solidFill>
                </a:rPr>
                <a:t>Three women named</a:t>
              </a:r>
              <a:r>
                <a:rPr lang="en-US" sz="1400" baseline="30000" dirty="0">
                  <a:solidFill>
                    <a:srgbClr val="D7D7D7"/>
                  </a:solidFill>
                </a:rPr>
                <a:t>2</a:t>
              </a:r>
              <a:r>
                <a:rPr lang="en-US" sz="1400" dirty="0">
                  <a:solidFill>
                    <a:srgbClr val="D7D7D7"/>
                  </a:solidFill>
                </a:rPr>
                <a:t> (16:1) </a:t>
              </a:r>
            </a:p>
          </p:txBody>
        </p:sp>
      </p:grpSp>
      <p:grpSp>
        <p:nvGrpSpPr>
          <p:cNvPr id="29" name="Group 28">
            <a:extLst>
              <a:ext uri="{FF2B5EF4-FFF2-40B4-BE49-F238E27FC236}">
                <a16:creationId xmlns:a16="http://schemas.microsoft.com/office/drawing/2014/main" id="{616D3216-130F-DE46-801A-E2661268FBE9}"/>
              </a:ext>
            </a:extLst>
          </p:cNvPr>
          <p:cNvGrpSpPr/>
          <p:nvPr/>
        </p:nvGrpSpPr>
        <p:grpSpPr>
          <a:xfrm>
            <a:off x="3808081" y="3357108"/>
            <a:ext cx="2354819" cy="252281"/>
            <a:chOff x="3808081" y="3357108"/>
            <a:chExt cx="2354819" cy="252281"/>
          </a:xfrm>
        </p:grpSpPr>
        <p:sp>
          <p:nvSpPr>
            <p:cNvPr id="57" name="Rectangle 56">
              <a:extLst>
                <a:ext uri="{FF2B5EF4-FFF2-40B4-BE49-F238E27FC236}">
                  <a16:creationId xmlns:a16="http://schemas.microsoft.com/office/drawing/2014/main" id="{89F607A7-364E-F34D-BF45-EEC157379A77}"/>
                </a:ext>
              </a:extLst>
            </p:cNvPr>
            <p:cNvSpPr/>
            <p:nvPr/>
          </p:nvSpPr>
          <p:spPr>
            <a:xfrm>
              <a:off x="3808081" y="3366613"/>
              <a:ext cx="149836" cy="242776"/>
            </a:xfrm>
            <a:prstGeom prst="rect">
              <a:avLst/>
            </a:prstGeom>
            <a:gradFill>
              <a:gsLst>
                <a:gs pos="0">
                  <a:schemeClr val="bg1">
                    <a:alpha val="0"/>
                  </a:schemeClr>
                </a:gs>
                <a:gs pos="100000">
                  <a:srgbClr val="CA5C0E"/>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p>
          </p:txBody>
        </p:sp>
        <p:sp>
          <p:nvSpPr>
            <p:cNvPr id="34" name="Rectangle 33">
              <a:extLst>
                <a:ext uri="{FF2B5EF4-FFF2-40B4-BE49-F238E27FC236}">
                  <a16:creationId xmlns:a16="http://schemas.microsoft.com/office/drawing/2014/main" id="{2E724B1D-F543-424E-BB45-699742D918CA}"/>
                </a:ext>
              </a:extLst>
            </p:cNvPr>
            <p:cNvSpPr/>
            <p:nvPr/>
          </p:nvSpPr>
          <p:spPr>
            <a:xfrm>
              <a:off x="3957918" y="3357108"/>
              <a:ext cx="2204982" cy="251794"/>
            </a:xfrm>
            <a:prstGeom prst="rect">
              <a:avLst/>
            </a:prstGeom>
            <a:solidFill>
              <a:srgbClr val="CA5C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Women’s perspective</a:t>
              </a:r>
            </a:p>
          </p:txBody>
        </p:sp>
      </p:grpSp>
      <p:grpSp>
        <p:nvGrpSpPr>
          <p:cNvPr id="23" name="Group 22">
            <a:extLst>
              <a:ext uri="{FF2B5EF4-FFF2-40B4-BE49-F238E27FC236}">
                <a16:creationId xmlns:a16="http://schemas.microsoft.com/office/drawing/2014/main" id="{1C67C0E7-274B-2D45-81B5-F1C7D7A1D28E}"/>
              </a:ext>
            </a:extLst>
          </p:cNvPr>
          <p:cNvGrpSpPr/>
          <p:nvPr/>
        </p:nvGrpSpPr>
        <p:grpSpPr>
          <a:xfrm>
            <a:off x="0" y="3110017"/>
            <a:ext cx="3248495" cy="242776"/>
            <a:chOff x="0" y="3110017"/>
            <a:chExt cx="3248495" cy="242776"/>
          </a:xfrm>
        </p:grpSpPr>
        <p:sp>
          <p:nvSpPr>
            <p:cNvPr id="44" name="Rectangle 43">
              <a:extLst>
                <a:ext uri="{FF2B5EF4-FFF2-40B4-BE49-F238E27FC236}">
                  <a16:creationId xmlns:a16="http://schemas.microsoft.com/office/drawing/2014/main" id="{99CCEDA1-D6B7-D245-8BF4-23F1FAC9EADE}"/>
                </a:ext>
              </a:extLst>
            </p:cNvPr>
            <p:cNvSpPr/>
            <p:nvPr/>
          </p:nvSpPr>
          <p:spPr>
            <a:xfrm>
              <a:off x="0" y="3110017"/>
              <a:ext cx="228600" cy="242776"/>
            </a:xfrm>
            <a:prstGeom prst="rect">
              <a:avLst/>
            </a:prstGeom>
            <a:gradFill>
              <a:gsLst>
                <a:gs pos="0">
                  <a:schemeClr val="bg1">
                    <a:alpha val="0"/>
                  </a:schemeClr>
                </a:gs>
                <a:gs pos="100000">
                  <a:srgbClr val="009EC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p>
          </p:txBody>
        </p:sp>
        <p:sp>
          <p:nvSpPr>
            <p:cNvPr id="5" name="Rectangle 4"/>
            <p:cNvSpPr/>
            <p:nvPr/>
          </p:nvSpPr>
          <p:spPr>
            <a:xfrm>
              <a:off x="228601" y="3110017"/>
              <a:ext cx="3019894" cy="242776"/>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Peter’s perspective</a:t>
              </a:r>
            </a:p>
          </p:txBody>
        </p:sp>
      </p:grpSp>
      <p:sp>
        <p:nvSpPr>
          <p:cNvPr id="46" name="TextBox 45"/>
          <p:cNvSpPr txBox="1"/>
          <p:nvPr/>
        </p:nvSpPr>
        <p:spPr>
          <a:xfrm>
            <a:off x="228600" y="152400"/>
            <a:ext cx="8610600" cy="769441"/>
          </a:xfrm>
          <a:prstGeom prst="rect">
            <a:avLst/>
          </a:prstGeom>
          <a:noFill/>
        </p:spPr>
        <p:txBody>
          <a:bodyPr wrap="square" rtlCol="0">
            <a:spAutoFit/>
          </a:bodyPr>
          <a:lstStyle/>
          <a:p>
            <a:r>
              <a:rPr lang="en-US" sz="4400" b="1" dirty="0"/>
              <a:t>Sources in the Gospel of Mark</a:t>
            </a:r>
          </a:p>
        </p:txBody>
      </p:sp>
      <p:grpSp>
        <p:nvGrpSpPr>
          <p:cNvPr id="32" name="Group 31">
            <a:extLst>
              <a:ext uri="{FF2B5EF4-FFF2-40B4-BE49-F238E27FC236}">
                <a16:creationId xmlns:a16="http://schemas.microsoft.com/office/drawing/2014/main" id="{4310B7EA-AB8D-A24C-929D-6D4C538AEBB0}"/>
              </a:ext>
            </a:extLst>
          </p:cNvPr>
          <p:cNvGrpSpPr/>
          <p:nvPr/>
        </p:nvGrpSpPr>
        <p:grpSpPr>
          <a:xfrm>
            <a:off x="3253712" y="1923488"/>
            <a:ext cx="1557380" cy="1429304"/>
            <a:chOff x="3253712" y="1923488"/>
            <a:chExt cx="1557380" cy="1429304"/>
          </a:xfrm>
        </p:grpSpPr>
        <p:sp>
          <p:nvSpPr>
            <p:cNvPr id="42" name="TextBox 41">
              <a:extLst>
                <a:ext uri="{FF2B5EF4-FFF2-40B4-BE49-F238E27FC236}">
                  <a16:creationId xmlns:a16="http://schemas.microsoft.com/office/drawing/2014/main" id="{9B72B311-C141-834F-81D2-8878D0CBCACC}"/>
                </a:ext>
              </a:extLst>
            </p:cNvPr>
            <p:cNvSpPr txBox="1"/>
            <p:nvPr/>
          </p:nvSpPr>
          <p:spPr>
            <a:xfrm>
              <a:off x="3471853" y="1923488"/>
              <a:ext cx="1339239" cy="523220"/>
            </a:xfrm>
            <a:prstGeom prst="rect">
              <a:avLst/>
            </a:prstGeom>
            <a:noFill/>
          </p:spPr>
          <p:txBody>
            <a:bodyPr wrap="square" rtlCol="0">
              <a:spAutoFit/>
            </a:bodyPr>
            <a:lstStyle/>
            <a:p>
              <a:r>
                <a:rPr lang="en-US" sz="1400" dirty="0">
                  <a:solidFill>
                    <a:srgbClr val="D7D7D7"/>
                  </a:solidFill>
                </a:rPr>
                <a:t>Peter flees (14:72)</a:t>
              </a:r>
            </a:p>
          </p:txBody>
        </p:sp>
        <p:cxnSp>
          <p:nvCxnSpPr>
            <p:cNvPr id="43" name="Elbow Connector 42">
              <a:extLst>
                <a:ext uri="{FF2B5EF4-FFF2-40B4-BE49-F238E27FC236}">
                  <a16:creationId xmlns:a16="http://schemas.microsoft.com/office/drawing/2014/main" id="{B65B0583-DC0B-C243-A548-B4BE3730ECA4}"/>
                </a:ext>
              </a:extLst>
            </p:cNvPr>
            <p:cNvCxnSpPr>
              <a:cxnSpLocks/>
            </p:cNvCxnSpPr>
            <p:nvPr/>
          </p:nvCxnSpPr>
          <p:spPr>
            <a:xfrm rot="10800000" flipV="1">
              <a:off x="3253712" y="2197327"/>
              <a:ext cx="271453" cy="1155465"/>
            </a:xfrm>
            <a:prstGeom prst="bentConnector2">
              <a:avLst/>
            </a:prstGeom>
            <a:ln>
              <a:solidFill>
                <a:srgbClr val="009EC0"/>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F5BDB07-566B-F647-B44C-45A508172C2D}"/>
              </a:ext>
            </a:extLst>
          </p:cNvPr>
          <p:cNvGrpSpPr/>
          <p:nvPr/>
        </p:nvGrpSpPr>
        <p:grpSpPr>
          <a:xfrm>
            <a:off x="6079295" y="1899733"/>
            <a:ext cx="2209867" cy="1501112"/>
            <a:chOff x="6079295" y="1899733"/>
            <a:chExt cx="2209867" cy="1501112"/>
          </a:xfrm>
        </p:grpSpPr>
        <p:sp>
          <p:nvSpPr>
            <p:cNvPr id="68" name="TextBox 67">
              <a:extLst>
                <a:ext uri="{FF2B5EF4-FFF2-40B4-BE49-F238E27FC236}">
                  <a16:creationId xmlns:a16="http://schemas.microsoft.com/office/drawing/2014/main" id="{0D36EB5D-B780-3E4F-B763-7803371D88F2}"/>
                </a:ext>
              </a:extLst>
            </p:cNvPr>
            <p:cNvSpPr txBox="1"/>
            <p:nvPr/>
          </p:nvSpPr>
          <p:spPr>
            <a:xfrm>
              <a:off x="6340319" y="1899733"/>
              <a:ext cx="1948843" cy="523220"/>
            </a:xfrm>
            <a:prstGeom prst="rect">
              <a:avLst/>
            </a:prstGeom>
            <a:noFill/>
          </p:spPr>
          <p:txBody>
            <a:bodyPr wrap="square" rtlCol="0">
              <a:spAutoFit/>
            </a:bodyPr>
            <a:lstStyle/>
            <a:p>
              <a:r>
                <a:rPr lang="en-US" sz="1400" dirty="0">
                  <a:solidFill>
                    <a:srgbClr val="D7D7D7"/>
                  </a:solidFill>
                </a:rPr>
                <a:t>Angel says to get Peter (16:7)</a:t>
              </a:r>
            </a:p>
          </p:txBody>
        </p:sp>
        <p:cxnSp>
          <p:nvCxnSpPr>
            <p:cNvPr id="52" name="Elbow Connector 51">
              <a:extLst>
                <a:ext uri="{FF2B5EF4-FFF2-40B4-BE49-F238E27FC236}">
                  <a16:creationId xmlns:a16="http://schemas.microsoft.com/office/drawing/2014/main" id="{9745E559-FCCD-C24B-B475-03FD2F4CF704}"/>
                </a:ext>
              </a:extLst>
            </p:cNvPr>
            <p:cNvCxnSpPr>
              <a:cxnSpLocks/>
              <a:stCxn id="68" idx="1"/>
            </p:cNvCxnSpPr>
            <p:nvPr/>
          </p:nvCxnSpPr>
          <p:spPr>
            <a:xfrm rot="10800000" flipV="1">
              <a:off x="6079295" y="2161343"/>
              <a:ext cx="261025" cy="1239502"/>
            </a:xfrm>
            <a:prstGeom prst="bentConnector2">
              <a:avLst/>
            </a:prstGeom>
            <a:ln>
              <a:solidFill>
                <a:srgbClr val="CA5C0E"/>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9461BBF6-16FD-0B49-AA83-7DE3FDAD38F0}"/>
              </a:ext>
            </a:extLst>
          </p:cNvPr>
          <p:cNvGrpSpPr/>
          <p:nvPr/>
        </p:nvGrpSpPr>
        <p:grpSpPr>
          <a:xfrm>
            <a:off x="3808082" y="3352793"/>
            <a:ext cx="1906918" cy="1684868"/>
            <a:chOff x="3808082" y="3352793"/>
            <a:chExt cx="1906918" cy="1684868"/>
          </a:xfrm>
        </p:grpSpPr>
        <p:sp>
          <p:nvSpPr>
            <p:cNvPr id="69" name="TextBox 68">
              <a:extLst>
                <a:ext uri="{FF2B5EF4-FFF2-40B4-BE49-F238E27FC236}">
                  <a16:creationId xmlns:a16="http://schemas.microsoft.com/office/drawing/2014/main" id="{9F706697-5EDB-2D46-850D-8EA4FB1F1EE2}"/>
                </a:ext>
              </a:extLst>
            </p:cNvPr>
            <p:cNvSpPr txBox="1"/>
            <p:nvPr/>
          </p:nvSpPr>
          <p:spPr>
            <a:xfrm>
              <a:off x="4336750" y="4514441"/>
              <a:ext cx="1378250" cy="523220"/>
            </a:xfrm>
            <a:prstGeom prst="rect">
              <a:avLst/>
            </a:prstGeom>
            <a:noFill/>
          </p:spPr>
          <p:txBody>
            <a:bodyPr wrap="square" rtlCol="0">
              <a:spAutoFit/>
            </a:bodyPr>
            <a:lstStyle/>
            <a:p>
              <a:r>
                <a:rPr lang="en-US" sz="1400" dirty="0">
                  <a:solidFill>
                    <a:srgbClr val="D7D7D7"/>
                  </a:solidFill>
                </a:rPr>
                <a:t>Simon of Cyrene (15:21) </a:t>
              </a:r>
            </a:p>
          </p:txBody>
        </p:sp>
        <p:cxnSp>
          <p:nvCxnSpPr>
            <p:cNvPr id="65" name="Elbow Connector 64">
              <a:extLst>
                <a:ext uri="{FF2B5EF4-FFF2-40B4-BE49-F238E27FC236}">
                  <a16:creationId xmlns:a16="http://schemas.microsoft.com/office/drawing/2014/main" id="{CF19BC3D-F509-3C47-8A92-1060F0470D21}"/>
                </a:ext>
              </a:extLst>
            </p:cNvPr>
            <p:cNvCxnSpPr>
              <a:cxnSpLocks/>
              <a:stCxn id="69" idx="1"/>
            </p:cNvCxnSpPr>
            <p:nvPr/>
          </p:nvCxnSpPr>
          <p:spPr>
            <a:xfrm rot="10800000">
              <a:off x="3808082" y="3352793"/>
              <a:ext cx="528668" cy="1423258"/>
            </a:xfrm>
            <a:prstGeom prst="bentConnector2">
              <a:avLst/>
            </a:prstGeom>
            <a:ln>
              <a:solidFill>
                <a:srgbClr val="009EC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E02CC4E-F858-EE41-AD48-7CF9CA34485F}"/>
              </a:ext>
            </a:extLst>
          </p:cNvPr>
          <p:cNvGrpSpPr/>
          <p:nvPr/>
        </p:nvGrpSpPr>
        <p:grpSpPr>
          <a:xfrm>
            <a:off x="4480840" y="1901641"/>
            <a:ext cx="1606773" cy="1429304"/>
            <a:chOff x="4480840" y="1901641"/>
            <a:chExt cx="1606773" cy="1429304"/>
          </a:xfrm>
        </p:grpSpPr>
        <p:sp>
          <p:nvSpPr>
            <p:cNvPr id="37" name="TextBox 36">
              <a:extLst>
                <a:ext uri="{FF2B5EF4-FFF2-40B4-BE49-F238E27FC236}">
                  <a16:creationId xmlns:a16="http://schemas.microsoft.com/office/drawing/2014/main" id="{B91E8D82-4DAD-714F-960A-37509319B983}"/>
                </a:ext>
              </a:extLst>
            </p:cNvPr>
            <p:cNvSpPr txBox="1"/>
            <p:nvPr/>
          </p:nvSpPr>
          <p:spPr>
            <a:xfrm>
              <a:off x="4698981" y="1901641"/>
              <a:ext cx="1388632" cy="523220"/>
            </a:xfrm>
            <a:prstGeom prst="rect">
              <a:avLst/>
            </a:prstGeom>
            <a:noFill/>
          </p:spPr>
          <p:txBody>
            <a:bodyPr wrap="square" rtlCol="0">
              <a:spAutoFit/>
            </a:bodyPr>
            <a:lstStyle/>
            <a:p>
              <a:r>
                <a:rPr lang="en-US" sz="1400" dirty="0">
                  <a:solidFill>
                    <a:srgbClr val="D7D7D7"/>
                  </a:solidFill>
                </a:rPr>
                <a:t>Two women named</a:t>
              </a:r>
              <a:r>
                <a:rPr lang="en-US" sz="1400" baseline="30000" dirty="0">
                  <a:solidFill>
                    <a:srgbClr val="D7D7D7"/>
                  </a:solidFill>
                </a:rPr>
                <a:t>1</a:t>
              </a:r>
              <a:r>
                <a:rPr lang="en-US" sz="1400" dirty="0">
                  <a:solidFill>
                    <a:srgbClr val="D7D7D7"/>
                  </a:solidFill>
                </a:rPr>
                <a:t> (15:47)</a:t>
              </a:r>
            </a:p>
          </p:txBody>
        </p:sp>
        <p:cxnSp>
          <p:nvCxnSpPr>
            <p:cNvPr id="38" name="Elbow Connector 37">
              <a:extLst>
                <a:ext uri="{FF2B5EF4-FFF2-40B4-BE49-F238E27FC236}">
                  <a16:creationId xmlns:a16="http://schemas.microsoft.com/office/drawing/2014/main" id="{04569C8F-49B2-EE4C-B906-90D8B3F4E58B}"/>
                </a:ext>
              </a:extLst>
            </p:cNvPr>
            <p:cNvCxnSpPr>
              <a:cxnSpLocks/>
            </p:cNvCxnSpPr>
            <p:nvPr/>
          </p:nvCxnSpPr>
          <p:spPr>
            <a:xfrm rot="10800000" flipV="1">
              <a:off x="4480840" y="2175480"/>
              <a:ext cx="271453" cy="1155465"/>
            </a:xfrm>
            <a:prstGeom prst="bentConnector2">
              <a:avLst/>
            </a:prstGeom>
            <a:ln>
              <a:solidFill>
                <a:srgbClr val="CA5C0E"/>
              </a:solidFill>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FA7152F2-ACC7-FD46-AA8B-99583BA40AA9}"/>
              </a:ext>
            </a:extLst>
          </p:cNvPr>
          <p:cNvSpPr/>
          <p:nvPr/>
        </p:nvSpPr>
        <p:spPr>
          <a:xfrm>
            <a:off x="6162899" y="3097446"/>
            <a:ext cx="2621699" cy="242776"/>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Peter’s perspective</a:t>
            </a:r>
          </a:p>
        </p:txBody>
      </p:sp>
      <p:grpSp>
        <p:nvGrpSpPr>
          <p:cNvPr id="40" name="Group 39">
            <a:extLst>
              <a:ext uri="{FF2B5EF4-FFF2-40B4-BE49-F238E27FC236}">
                <a16:creationId xmlns:a16="http://schemas.microsoft.com/office/drawing/2014/main" id="{E35FE778-CE21-E74C-8140-9422A8A27737}"/>
              </a:ext>
            </a:extLst>
          </p:cNvPr>
          <p:cNvGrpSpPr/>
          <p:nvPr/>
        </p:nvGrpSpPr>
        <p:grpSpPr>
          <a:xfrm>
            <a:off x="6872989" y="3352791"/>
            <a:ext cx="2236587" cy="1161756"/>
            <a:chOff x="6872989" y="3352791"/>
            <a:chExt cx="2236587" cy="1161756"/>
          </a:xfrm>
        </p:grpSpPr>
        <p:cxnSp>
          <p:nvCxnSpPr>
            <p:cNvPr id="54" name="Elbow Connector 53">
              <a:extLst>
                <a:ext uri="{FF2B5EF4-FFF2-40B4-BE49-F238E27FC236}">
                  <a16:creationId xmlns:a16="http://schemas.microsoft.com/office/drawing/2014/main" id="{1F8C94F7-996C-774E-A181-F25F0B9E79B1}"/>
                </a:ext>
              </a:extLst>
            </p:cNvPr>
            <p:cNvCxnSpPr>
              <a:cxnSpLocks/>
              <a:stCxn id="55" idx="1"/>
            </p:cNvCxnSpPr>
            <p:nvPr/>
          </p:nvCxnSpPr>
          <p:spPr>
            <a:xfrm rot="10800000">
              <a:off x="6872989" y="3352791"/>
              <a:ext cx="393425" cy="792425"/>
            </a:xfrm>
            <a:prstGeom prst="bentConnector2">
              <a:avLst/>
            </a:prstGeom>
            <a:ln>
              <a:solidFill>
                <a:srgbClr val="009EC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4EF032A-9C81-1C42-8D44-BA76CD201811}"/>
                </a:ext>
              </a:extLst>
            </p:cNvPr>
            <p:cNvSpPr txBox="1"/>
            <p:nvPr/>
          </p:nvSpPr>
          <p:spPr>
            <a:xfrm>
              <a:off x="7266413" y="3775883"/>
              <a:ext cx="1843163" cy="738664"/>
            </a:xfrm>
            <a:prstGeom prst="rect">
              <a:avLst/>
            </a:prstGeom>
            <a:noFill/>
          </p:spPr>
          <p:txBody>
            <a:bodyPr wrap="square" rtlCol="0">
              <a:spAutoFit/>
            </a:bodyPr>
            <a:lstStyle/>
            <a:p>
              <a:r>
                <a:rPr lang="en-US" sz="1400" dirty="0">
                  <a:solidFill>
                    <a:srgbClr val="D7D7D7"/>
                  </a:solidFill>
                </a:rPr>
                <a:t>Jesus criticizes the men for not believing (16:14) </a:t>
              </a:r>
            </a:p>
          </p:txBody>
        </p:sp>
      </p:grpSp>
      <p:cxnSp>
        <p:nvCxnSpPr>
          <p:cNvPr id="24" name="Straight Connector 23"/>
          <p:cNvCxnSpPr/>
          <p:nvPr/>
        </p:nvCxnSpPr>
        <p:spPr>
          <a:xfrm>
            <a:off x="71581" y="3353744"/>
            <a:ext cx="8714896" cy="0"/>
          </a:xfrm>
          <a:prstGeom prst="line">
            <a:avLst/>
          </a:prstGeom>
          <a:ln>
            <a:solidFill>
              <a:srgbClr val="D7D7D7"/>
            </a:solidFill>
          </a:ln>
          <a:effectLst/>
        </p:spPr>
        <p:style>
          <a:lnRef idx="2">
            <a:schemeClr val="accent1"/>
          </a:lnRef>
          <a:fillRef idx="0">
            <a:schemeClr val="accent1"/>
          </a:fillRef>
          <a:effectRef idx="1">
            <a:schemeClr val="accent1"/>
          </a:effectRef>
          <a:fontRef idx="minor">
            <a:schemeClr val="tx1"/>
          </a:fontRef>
        </p:style>
      </p:cxnSp>
      <p:graphicFrame>
        <p:nvGraphicFramePr>
          <p:cNvPr id="66" name="Table 65">
            <a:extLst>
              <a:ext uri="{FF2B5EF4-FFF2-40B4-BE49-F238E27FC236}">
                <a16:creationId xmlns:a16="http://schemas.microsoft.com/office/drawing/2014/main" id="{F2285867-552C-8D4F-A876-F69DFEB67CBD}"/>
              </a:ext>
            </a:extLst>
          </p:cNvPr>
          <p:cNvGraphicFramePr>
            <a:graphicFrameLocks noGrp="1"/>
          </p:cNvGraphicFramePr>
          <p:nvPr>
            <p:extLst>
              <p:ext uri="{D42A27DB-BD31-4B8C-83A1-F6EECF244321}">
                <p14:modId xmlns:p14="http://schemas.microsoft.com/office/powerpoint/2010/main" val="2221991395"/>
              </p:ext>
            </p:extLst>
          </p:nvPr>
        </p:nvGraphicFramePr>
        <p:xfrm>
          <a:off x="5777000" y="5081319"/>
          <a:ext cx="2605000" cy="1554480"/>
        </p:xfrm>
        <a:graphic>
          <a:graphicData uri="http://schemas.openxmlformats.org/drawingml/2006/table">
            <a:tbl>
              <a:tblPr firstRow="1" bandRow="1">
                <a:tableStyleId>{2D5ABB26-0587-4C30-8999-92F81FD0307C}</a:tableStyleId>
              </a:tblPr>
              <a:tblGrid>
                <a:gridCol w="166600">
                  <a:extLst>
                    <a:ext uri="{9D8B030D-6E8A-4147-A177-3AD203B41FA5}">
                      <a16:colId xmlns:a16="http://schemas.microsoft.com/office/drawing/2014/main" val="1587587882"/>
                    </a:ext>
                  </a:extLst>
                </a:gridCol>
                <a:gridCol w="2438400">
                  <a:extLst>
                    <a:ext uri="{9D8B030D-6E8A-4147-A177-3AD203B41FA5}">
                      <a16:colId xmlns:a16="http://schemas.microsoft.com/office/drawing/2014/main" val="1338497365"/>
                    </a:ext>
                  </a:extLst>
                </a:gridCol>
              </a:tblGrid>
              <a:tr h="338980">
                <a:tc>
                  <a:txBody>
                    <a:bodyPr/>
                    <a:lstStyle/>
                    <a:p>
                      <a:pPr algn="r"/>
                      <a:r>
                        <a:rPr lang="en-US" baseline="30000" dirty="0"/>
                        <a:t>1</a:t>
                      </a:r>
                    </a:p>
                  </a:txBody>
                  <a:tcPr marR="0" marT="137160">
                    <a:lnB w="6350" cap="flat" cmpd="sng" algn="ctr">
                      <a:solidFill>
                        <a:schemeClr val="bg1">
                          <a:lumMod val="50000"/>
                          <a:lumOff val="50000"/>
                        </a:schemeClr>
                      </a:solidFill>
                      <a:prstDash val="solid"/>
                      <a:round/>
                      <a:headEnd type="none" w="med" len="med"/>
                      <a:tailEnd type="none" w="med" len="med"/>
                    </a:lnB>
                  </a:tcPr>
                </a:tc>
                <a:tc>
                  <a:txBody>
                    <a:bodyPr/>
                    <a:lstStyle/>
                    <a:p>
                      <a:pPr marL="0" indent="0">
                        <a:buFont typeface="Arial" panose="020B0604020202020204" pitchFamily="34" charset="0"/>
                        <a:buNone/>
                      </a:pPr>
                      <a:r>
                        <a:rPr lang="en-US" dirty="0"/>
                        <a:t>Mary Magdalene</a:t>
                      </a:r>
                    </a:p>
                    <a:p>
                      <a:pPr marL="0" indent="0">
                        <a:buFont typeface="Arial" panose="020B0604020202020204" pitchFamily="34" charset="0"/>
                        <a:buNone/>
                      </a:pPr>
                      <a:r>
                        <a:rPr lang="en-US" dirty="0"/>
                        <a:t>Mary, mother of Joseph</a:t>
                      </a:r>
                    </a:p>
                  </a:txBody>
                  <a:tcPr>
                    <a:lnB w="6350" cap="flat" cmpd="sng" algn="ctr">
                      <a:solidFill>
                        <a:schemeClr val="bg1">
                          <a:lumMod val="50000"/>
                          <a:lumOff val="50000"/>
                        </a:schemeClr>
                      </a:solidFill>
                      <a:prstDash val="solid"/>
                      <a:round/>
                      <a:headEnd type="none" w="med" len="med"/>
                      <a:tailEnd type="none" w="med" len="med"/>
                    </a:lnB>
                  </a:tcPr>
                </a:tc>
                <a:extLst>
                  <a:ext uri="{0D108BD9-81ED-4DB2-BD59-A6C34878D82A}">
                    <a16:rowId xmlns:a16="http://schemas.microsoft.com/office/drawing/2014/main" val="1290177786"/>
                  </a:ext>
                </a:extLst>
              </a:tr>
              <a:tr h="33898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aseline="30000" dirty="0"/>
                        <a:t>2</a:t>
                      </a:r>
                    </a:p>
                  </a:txBody>
                  <a:tcPr marR="0" marT="137160">
                    <a:lnT w="6350" cap="flat" cmpd="sng" algn="ctr">
                      <a:solidFill>
                        <a:schemeClr val="bg1">
                          <a:lumMod val="50000"/>
                          <a:lumOff val="50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Mary Magdalene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Mary, mother of James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Salome</a:t>
                      </a:r>
                    </a:p>
                  </a:txBody>
                  <a:tcPr>
                    <a:lnT w="6350" cap="flat" cmpd="sng" algn="ctr">
                      <a:solidFill>
                        <a:schemeClr val="bg1">
                          <a:lumMod val="50000"/>
                          <a:lumOff val="50000"/>
                        </a:schemeClr>
                      </a:solidFill>
                      <a:prstDash val="solid"/>
                      <a:round/>
                      <a:headEnd type="none" w="med" len="med"/>
                      <a:tailEnd type="none" w="med" len="med"/>
                    </a:lnT>
                  </a:tcPr>
                </a:tc>
                <a:extLst>
                  <a:ext uri="{0D108BD9-81ED-4DB2-BD59-A6C34878D82A}">
                    <a16:rowId xmlns:a16="http://schemas.microsoft.com/office/drawing/2014/main" val="3012697572"/>
                  </a:ext>
                </a:extLst>
              </a:tr>
            </a:tbl>
          </a:graphicData>
        </a:graphic>
      </p:graphicFrame>
    </p:spTree>
    <p:extLst>
      <p:ext uri="{BB962C8B-B14F-4D97-AF65-F5344CB8AC3E}">
        <p14:creationId xmlns:p14="http://schemas.microsoft.com/office/powerpoint/2010/main" val="60801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5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25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25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25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25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25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4389</TotalTime>
  <Words>1669</Words>
  <Application>Microsoft Macintosh PowerPoint</Application>
  <PresentationFormat>On-screen Show (4:3)</PresentationFormat>
  <Paragraphs>179</Paragraphs>
  <Slides>47</Slides>
  <Notes>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Avenir Book</vt:lpstr>
      <vt:lpstr>Bradley Hand</vt:lpstr>
      <vt:lpstr>Calibri</vt:lpstr>
      <vt:lpstr>Gabriola</vt:lpstr>
      <vt:lpstr>Office Theme</vt:lpstr>
      <vt:lpstr>APOLOGETICS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 the requirements for the 12 Apostles</vt:lpstr>
      <vt:lpstr>“ Therefore it is necessary to choose one of the men who have accompanied us the whole time the Lord Jesus went in and out among us, beginning from John’s baptism until the day Jesus was taken up from us. For one of these must become a witness with us of His resurrection.” So they proposed two men: Joseph called Barsabbas (also known as Justus) and Matthias. ”</vt:lpstr>
      <vt:lpstr>“And they prayed, “Lord, You know everyone’s heart. Show us which of these two You have chosen to take over this ministry and apostleship, which Judas abandoned to go to his rightful place.” Then they cast lots, and the lot fell to Matthias; so he was added to the eleven apostles.”</vt:lpstr>
      <vt:lpstr>PowerPoint Presentation</vt:lpstr>
      <vt:lpstr>PowerPoint Presentation</vt:lpstr>
      <vt:lpstr>PowerPoint Presentation</vt:lpstr>
      <vt:lpstr>PowerPoint Presentation</vt:lpstr>
      <vt:lpstr>Document the claims that Luke makes in regards to his sources</vt:lpstr>
      <vt:lpstr>“Many have undertaken to compose an account of the things that have been fulfilled among us, just as they were handed down to us by the initial eyewitnesses and servants of the word.”</vt:lpstr>
      <vt:lpstr>“Therefore, having carefully investigated everything from the beginning, it seemed good also to me to write an orderly account for you, most excellent Theophilus”</vt:lpstr>
      <vt:lpstr>“so that you may know the certainty of the things you have been taught.”</vt:lpstr>
      <vt:lpstr>“That which was from the beginning, which we have heard, which we have seen with our own eyes, which we have gazed upon and touched with our own hands—this is the Word of life.”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“That which was from the beginning, which we have heard, which we have seen with our own eyes, which we have gazed upon and touched with our own hands—this is the Word of life.”</vt:lpstr>
      <vt:lpstr>Document the claims of 1 Corinthians 15:1-8 regarding the resurrection account sources</vt:lpstr>
      <vt:lpstr>PowerPoint Presentation</vt:lpstr>
      <vt:lpstr>PowerPoint Presentation</vt:lpstr>
      <vt:lpstr>PowerPoint Presentation</vt:lpstr>
      <vt:lpstr>Document how the Twelve defended the resurrection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Luke</dc:creator>
  <cp:lastModifiedBy>Luke Murphey</cp:lastModifiedBy>
  <cp:revision>171</cp:revision>
  <dcterms:created xsi:type="dcterms:W3CDTF">2010-07-14T22:15:37Z</dcterms:created>
  <dcterms:modified xsi:type="dcterms:W3CDTF">2021-04-21T17:03:59Z</dcterms:modified>
</cp:coreProperties>
</file>